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1" r:id="rId2"/>
    <p:sldId id="299" r:id="rId3"/>
  </p:sldIdLst>
  <p:sldSz cx="7559675" cy="10691813"/>
  <p:notesSz cx="6858000" cy="9144000"/>
  <p:defaultTextStyle>
    <a:defPPr>
      <a:defRPr lang="fr-FR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3" userDrawn="1">
          <p15:clr>
            <a:srgbClr val="A4A3A4"/>
          </p15:clr>
        </p15:guide>
        <p15:guide id="2" orient="horz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élanie DIALLO" initials="MD" lastIdx="2" clrIdx="0">
    <p:extLst>
      <p:ext uri="{19B8F6BF-5375-455C-9EA6-DF929625EA0E}">
        <p15:presenceInfo xmlns:p15="http://schemas.microsoft.com/office/powerpoint/2012/main" userId="Mélanie DIA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C8E"/>
    <a:srgbClr val="E57463"/>
    <a:srgbClr val="2F6D96"/>
    <a:srgbClr val="DC3E37"/>
    <a:srgbClr val="4AA4D9"/>
    <a:srgbClr val="F6D304"/>
    <a:srgbClr val="C73E37"/>
    <a:srgbClr val="E6007E"/>
    <a:srgbClr val="E32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2" autoAdjust="0"/>
    <p:restoredTop sz="96405" autoAdjust="0"/>
  </p:normalViewPr>
  <p:slideViewPr>
    <p:cSldViewPr snapToGrid="0" snapToObjects="1">
      <p:cViewPr>
        <p:scale>
          <a:sx n="137" d="100"/>
          <a:sy n="137" d="100"/>
        </p:scale>
        <p:origin x="144" y="72"/>
      </p:cViewPr>
      <p:guideLst>
        <p:guide pos="453"/>
        <p:guide orient="horz"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117D23A-B7C0-4639-B634-0F5ADA1B0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anose="02000000000000000000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87F85E-E14E-472A-A196-2CD55A5395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2600-5CC4-4650-9BC9-804BBA38DFF0}" type="datetimeFigureOut">
              <a:rPr lang="fr-FR" smtClean="0">
                <a:latin typeface="Poppins" panose="02000000000000000000" pitchFamily="2" charset="77"/>
              </a:rPr>
              <a:t>12/06/2024</a:t>
            </a:fld>
            <a:endParaRPr lang="fr-FR">
              <a:latin typeface="Poppins" panose="02000000000000000000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6BC2FA-DAD5-4BD6-BB6F-A1FF43866B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anose="02000000000000000000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00F992-BBE2-4D2E-A510-C1A8DB2CA1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8D92-EEA6-4113-AA9E-B58EEDBC7F9B}" type="slidenum">
              <a:rPr lang="fr-FR" smtClean="0">
                <a:latin typeface="Poppins" panose="02000000000000000000" pitchFamily="2" charset="77"/>
              </a:rPr>
              <a:t>‹N°›</a:t>
            </a:fld>
            <a:endParaRPr lang="fr-FR">
              <a:latin typeface="Poppins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8483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anose="02000000000000000000" pitchFamily="2" charset="77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anose="02000000000000000000" pitchFamily="2" charset="77"/>
              </a:defRPr>
            </a:lvl1pPr>
          </a:lstStyle>
          <a:p>
            <a:fld id="{D2632BBA-6793-0845-B45F-CBA8DF9DA805}" type="datetimeFigureOut">
              <a:rPr lang="fr-FR"/>
              <a:pPr/>
              <a:t>12/06/2024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anose="02000000000000000000" pitchFamily="2" charset="77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anose="02000000000000000000" pitchFamily="2" charset="77"/>
              </a:defRPr>
            </a:lvl1pPr>
          </a:lstStyle>
          <a:p>
            <a:fld id="{10C73380-C6AA-9F4B-ADDE-DB97C0BCE59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b="0" i="0" kern="1200">
        <a:solidFill>
          <a:schemeClr val="tx1"/>
        </a:solidFill>
        <a:latin typeface="Poppins" panose="02000000000000000000" pitchFamily="2" charset="77"/>
        <a:ea typeface="+mn-ea"/>
        <a:cs typeface="+mn-cs"/>
      </a:defRPr>
    </a:lvl1pPr>
    <a:lvl2pPr marL="497754" algn="l" defTabSz="995507" rtl="0" eaLnBrk="1" latinLnBrk="0" hangingPunct="1">
      <a:defRPr sz="1306" b="0" i="0" kern="1200">
        <a:solidFill>
          <a:schemeClr val="tx1"/>
        </a:solidFill>
        <a:latin typeface="Poppins" panose="02000000000000000000" pitchFamily="2" charset="77"/>
        <a:ea typeface="+mn-ea"/>
        <a:cs typeface="+mn-cs"/>
      </a:defRPr>
    </a:lvl2pPr>
    <a:lvl3pPr marL="995507" algn="l" defTabSz="995507" rtl="0" eaLnBrk="1" latinLnBrk="0" hangingPunct="1">
      <a:defRPr sz="1306" b="0" i="0" kern="1200">
        <a:solidFill>
          <a:schemeClr val="tx1"/>
        </a:solidFill>
        <a:latin typeface="Poppins" panose="02000000000000000000" pitchFamily="2" charset="77"/>
        <a:ea typeface="+mn-ea"/>
        <a:cs typeface="+mn-cs"/>
      </a:defRPr>
    </a:lvl3pPr>
    <a:lvl4pPr marL="1493261" algn="l" defTabSz="995507" rtl="0" eaLnBrk="1" latinLnBrk="0" hangingPunct="1">
      <a:defRPr sz="1306" b="0" i="0" kern="1200">
        <a:solidFill>
          <a:schemeClr val="tx1"/>
        </a:solidFill>
        <a:latin typeface="Poppins" panose="02000000000000000000" pitchFamily="2" charset="77"/>
        <a:ea typeface="+mn-ea"/>
        <a:cs typeface="+mn-cs"/>
      </a:defRPr>
    </a:lvl4pPr>
    <a:lvl5pPr marL="1991015" algn="l" defTabSz="995507" rtl="0" eaLnBrk="1" latinLnBrk="0" hangingPunct="1">
      <a:defRPr sz="1306" b="0" i="0" kern="1200">
        <a:solidFill>
          <a:schemeClr val="tx1"/>
        </a:solidFill>
        <a:latin typeface="Poppins" panose="02000000000000000000" pitchFamily="2" charset="77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73380-C6AA-9F4B-ADDE-DB97C0BCE59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4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73380-C6AA-9F4B-ADDE-DB97C0BCE59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88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2B3744-1ACD-DD4D-AEE3-918C4A5EC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9837" y="322255"/>
            <a:ext cx="1800000" cy="11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émat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B0CCF-D0F4-1242-940B-A94351D6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038365"/>
            <a:ext cx="3575304" cy="615081"/>
          </a:xfrm>
        </p:spPr>
        <p:txBody>
          <a:bodyPr/>
          <a:lstStyle>
            <a:lvl1pPr algn="ctr">
              <a:defRPr sz="2400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AF995A-14CD-BD48-8AE3-14B793768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7463" y="9696207"/>
            <a:ext cx="903473" cy="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émat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B0CCF-D0F4-1242-940B-A94351D6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038365"/>
            <a:ext cx="3575304" cy="615081"/>
          </a:xfrm>
        </p:spPr>
        <p:txBody>
          <a:bodyPr/>
          <a:lstStyle>
            <a:lvl1pPr algn="ctr">
              <a:defRPr sz="2400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AF995A-14CD-BD48-8AE3-14B793768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7463" y="9696207"/>
            <a:ext cx="903473" cy="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émat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B0CCF-D0F4-1242-940B-A94351D6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038365"/>
            <a:ext cx="3575304" cy="615081"/>
          </a:xfrm>
        </p:spPr>
        <p:txBody>
          <a:bodyPr/>
          <a:lstStyle>
            <a:lvl1pPr algn="ctr">
              <a:defRPr sz="2400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AF995A-14CD-BD48-8AE3-14B793768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7463" y="9696207"/>
            <a:ext cx="903473" cy="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hémat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B0CCF-D0F4-1242-940B-A94351D6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038365"/>
            <a:ext cx="3575304" cy="615081"/>
          </a:xfrm>
        </p:spPr>
        <p:txBody>
          <a:bodyPr/>
          <a:lstStyle>
            <a:lvl1pPr algn="ctr">
              <a:defRPr sz="2400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AF995A-14CD-BD48-8AE3-14B793768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7463" y="9696207"/>
            <a:ext cx="903473" cy="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hémat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B0CCF-D0F4-1242-940B-A94351D6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038365"/>
            <a:ext cx="3575304" cy="615081"/>
          </a:xfrm>
        </p:spPr>
        <p:txBody>
          <a:bodyPr/>
          <a:lstStyle>
            <a:lvl1pPr algn="ctr">
              <a:defRPr sz="2400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AF995A-14CD-BD48-8AE3-14B793768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7463" y="9696207"/>
            <a:ext cx="903473" cy="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73F019-639B-4A49-8236-69F6EC56E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16" y="5556"/>
            <a:ext cx="7551242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A8B0CCF-D0F4-1242-940B-A94351D6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038365"/>
            <a:ext cx="3575304" cy="615081"/>
          </a:xfrm>
        </p:spPr>
        <p:txBody>
          <a:bodyPr/>
          <a:lstStyle>
            <a:lvl1pPr algn="ctr">
              <a:defRPr sz="2400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AF995A-14CD-BD48-8AE3-14B793768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7463" y="9696207"/>
            <a:ext cx="903473" cy="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ma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275C2-840A-4846-8DF3-F35F8549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73F10-F788-AC4B-A592-927C1811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numCol="2" spcCol="252000">
            <a:noAutofit/>
          </a:bodyPr>
          <a:lstStyle>
            <a:lvl1pPr marL="0" indent="0">
              <a:spcBef>
                <a:spcPts val="1163"/>
              </a:spcBef>
              <a:tabLst>
                <a:tab pos="2616200" algn="l"/>
              </a:tabLst>
              <a:defRPr sz="1100" b="0" i="0">
                <a:latin typeface="Poppins" panose="02000000000000000000" pitchFamily="2" charset="77"/>
              </a:defRPr>
            </a:lvl1pPr>
            <a:lvl2pPr marL="184150" indent="0">
              <a:spcBef>
                <a:spcPts val="1000"/>
              </a:spcBef>
              <a:buFontTx/>
              <a:buNone/>
              <a:tabLst>
                <a:tab pos="2616200" algn="l"/>
              </a:tabLst>
              <a:defRPr sz="1000" b="0" i="0">
                <a:solidFill>
                  <a:schemeClr val="tx2"/>
                </a:solidFill>
                <a:latin typeface="Poppins" panose="02000000000000000000" pitchFamily="2" charset="77"/>
                <a:cs typeface="Poppins" pitchFamily="2" charset="77"/>
              </a:defRPr>
            </a:lvl2pPr>
            <a:lvl3pPr marL="314325" indent="-130175">
              <a:buFontTx/>
              <a:buBlip>
                <a:blip r:embed="rId2"/>
              </a:buBlip>
              <a:tabLst>
                <a:tab pos="2616200" algn="l"/>
              </a:tabLst>
              <a:defRPr sz="900"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B367E2-F3AD-F54F-A016-CF8AD5FA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0383" y="10191419"/>
            <a:ext cx="538910" cy="134189"/>
          </a:xfrm>
          <a:prstGeom prst="rect">
            <a:avLst/>
          </a:prstGeom>
        </p:spPr>
        <p:txBody>
          <a:bodyPr/>
          <a:lstStyle/>
          <a:p>
            <a:fld id="{B6907C4F-FF0C-8F45-B24E-405E5D6A90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8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B487D-9616-FB44-893F-10B531A4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000"/>
            <a:ext cx="6120000" cy="615081"/>
          </a:xfrm>
        </p:spPr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D15ACD-4D47-0542-9287-70B7153A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0383" y="10164297"/>
            <a:ext cx="538910" cy="134189"/>
          </a:xfrm>
          <a:prstGeom prst="rect">
            <a:avLst/>
          </a:prstGeom>
        </p:spPr>
        <p:txBody>
          <a:bodyPr/>
          <a:lstStyle/>
          <a:p>
            <a:fld id="{B6907C4F-FF0C-8F45-B24E-405E5D6A90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280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FC5ED9-39E2-264D-8150-69BBE7AFB08F}"/>
              </a:ext>
            </a:extLst>
          </p:cNvPr>
          <p:cNvSpPr/>
          <p:nvPr userDrawn="1"/>
        </p:nvSpPr>
        <p:spPr>
          <a:xfrm>
            <a:off x="360000" y="360000"/>
            <a:ext cx="6840000" cy="997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60" b="0" i="0">
              <a:latin typeface="Poppins" panose="02000000000000000000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F37240-968A-384B-83FB-1D9445A6E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4266" y="8889476"/>
            <a:ext cx="1631142" cy="10369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8CB28E-37D6-3A40-9030-38F6CC2FC9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4288" y="7817221"/>
            <a:ext cx="152400" cy="139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CC0110E-342C-DC4F-8EAC-635087F69A5C}"/>
              </a:ext>
            </a:extLst>
          </p:cNvPr>
          <p:cNvSpPr txBox="1"/>
          <p:nvPr userDrawn="1"/>
        </p:nvSpPr>
        <p:spPr>
          <a:xfrm>
            <a:off x="3455915" y="7972291"/>
            <a:ext cx="1010318" cy="139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900" dirty="0">
                <a:latin typeface="Poppins" pitchFamily="2" charset="77"/>
                <a:cs typeface="Poppins" pitchFamily="2" charset="77"/>
              </a:rPr>
              <a:t>contact@bge.fr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48D783-0538-CE46-B8E1-9D48166FF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3582" y="7972290"/>
            <a:ext cx="152400" cy="139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F3B2CB-8499-F147-9DF0-69B724F20E6B}"/>
              </a:ext>
            </a:extLst>
          </p:cNvPr>
          <p:cNvSpPr txBox="1"/>
          <p:nvPr userDrawn="1"/>
        </p:nvSpPr>
        <p:spPr>
          <a:xfrm>
            <a:off x="3455915" y="7805727"/>
            <a:ext cx="1010318" cy="1626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900">
                <a:latin typeface="Poppins" pitchFamily="2" charset="77"/>
                <a:cs typeface="Poppins" pitchFamily="2" charset="77"/>
              </a:rPr>
              <a:t>00 00 00 00 00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D954DB-5393-1745-9A6D-6B64AD2B3A98}"/>
              </a:ext>
            </a:extLst>
          </p:cNvPr>
          <p:cNvSpPr txBox="1"/>
          <p:nvPr userDrawn="1"/>
        </p:nvSpPr>
        <p:spPr>
          <a:xfrm>
            <a:off x="2800570" y="7229602"/>
            <a:ext cx="1958534" cy="558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1100" b="1" kern="1200" dirty="0">
                <a:solidFill>
                  <a:schemeClr val="tx1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BGE France</a:t>
            </a:r>
            <a:endParaRPr lang="fr-FR" sz="1100" kern="1200" dirty="0">
              <a:solidFill>
                <a:schemeClr val="tx1"/>
              </a:solidFill>
              <a:effectLst/>
              <a:latin typeface="Poppins" pitchFamily="2" charset="77"/>
              <a:ea typeface="+mn-ea"/>
              <a:cs typeface="Poppins" pitchFamily="2" charset="77"/>
            </a:endParaRPr>
          </a:p>
          <a:p>
            <a:pPr algn="ctr"/>
            <a:r>
              <a:rPr lang="fr-FR" sz="900" kern="1200" dirty="0">
                <a:solidFill>
                  <a:schemeClr val="tx1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100, rue de la Grande Echelle</a:t>
            </a:r>
          </a:p>
          <a:p>
            <a:pPr algn="ctr"/>
            <a:r>
              <a:rPr lang="fr-FR" sz="900" kern="1200" dirty="0">
                <a:solidFill>
                  <a:schemeClr val="tx1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00000 LA FRANCE</a:t>
            </a:r>
          </a:p>
          <a:p>
            <a:pPr algn="ctr"/>
            <a:endParaRPr lang="fr-FR"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28B828-BF7C-8744-AAEC-C576C823CA09}"/>
              </a:ext>
            </a:extLst>
          </p:cNvPr>
          <p:cNvSpPr txBox="1"/>
          <p:nvPr userDrawn="1"/>
        </p:nvSpPr>
        <p:spPr>
          <a:xfrm>
            <a:off x="1820554" y="8441427"/>
            <a:ext cx="3918565" cy="2098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900" kern="1200" dirty="0">
                <a:solidFill>
                  <a:schemeClr val="tx1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Organisme enregistré sous le numéro d’activité N° 00000000000</a:t>
            </a:r>
          </a:p>
          <a:p>
            <a:pPr algn="ctr"/>
            <a:r>
              <a:rPr lang="fr-FR" sz="900" kern="1200" dirty="0">
                <a:solidFill>
                  <a:schemeClr val="tx1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Cet enregistrement ne vaut pas agrément de l’Etat</a:t>
            </a:r>
          </a:p>
          <a:p>
            <a:pPr algn="ctr"/>
            <a:endParaRPr lang="fr-FR" sz="900" kern="1200" dirty="0">
              <a:solidFill>
                <a:schemeClr val="tx1"/>
              </a:solidFill>
              <a:effectLst/>
              <a:latin typeface="Poppins" pitchFamily="2" charset="77"/>
              <a:ea typeface="+mn-ea"/>
              <a:cs typeface="Poppins" pitchFamily="2" charset="77"/>
            </a:endParaRPr>
          </a:p>
          <a:p>
            <a:pPr algn="ctr"/>
            <a:endParaRPr lang="fr-FR"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EF9454-D394-2A46-813C-AA2DFA5E8F9E}"/>
              </a:ext>
            </a:extLst>
          </p:cNvPr>
          <p:cNvSpPr txBox="1"/>
          <p:nvPr userDrawn="1"/>
        </p:nvSpPr>
        <p:spPr>
          <a:xfrm rot="-5400000">
            <a:off x="6017218" y="8761232"/>
            <a:ext cx="2154510" cy="138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00">
                <a:latin typeface="Poppins" panose="02000000000000000000" pitchFamily="2" charset="77"/>
                <a:cs typeface="Poppins" panose="02000000000000000000" pitchFamily="2" charset="77"/>
              </a:rPr>
              <a:t>Cat.form.V2 – Juin 2020</a:t>
            </a:r>
          </a:p>
        </p:txBody>
      </p:sp>
    </p:spTree>
    <p:extLst>
      <p:ext uri="{BB962C8B-B14F-4D97-AF65-F5344CB8AC3E}">
        <p14:creationId xmlns:p14="http://schemas.microsoft.com/office/powerpoint/2010/main" val="111476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275C2-840A-4846-8DF3-F35F8549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000"/>
            <a:ext cx="6120000" cy="615081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73F10-F788-AC4B-A592-927C1811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1858"/>
            <a:ext cx="6120000" cy="7997125"/>
          </a:xfrm>
        </p:spPr>
        <p:txBody>
          <a:bodyPr vert="horz" lIns="0" tIns="0" rIns="0" bIns="0" numCol="2" spcCol="252000" rtlCol="0">
            <a:noAutofit/>
          </a:bodyPr>
          <a:lstStyle>
            <a:lvl1pPr>
              <a:defRPr lang="fr-FR" sz="1100" b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lnSpc>
                <a:spcPct val="100000"/>
              </a:lnSpc>
              <a:defRPr lang="fr-FR" sz="1000" b="1" i="0">
                <a:solidFill>
                  <a:schemeClr val="tx2"/>
                </a:solidFill>
                <a:latin typeface="Poppins" panose="02000000000000000000" pitchFamily="2" charset="77"/>
                <a:cs typeface="Poppins" pitchFamily="2" charset="77"/>
              </a:defRPr>
            </a:lvl2pPr>
            <a:lvl3pPr>
              <a:defRPr lang="fr-FR" sz="900">
                <a:latin typeface="Poppins" pitchFamily="2" charset="77"/>
                <a:cs typeface="Poppins" pitchFamily="2" charset="77"/>
              </a:defRPr>
            </a:lvl3pPr>
          </a:lstStyle>
          <a:p>
            <a:pPr lvl="0">
              <a:lnSpc>
                <a:spcPct val="100000"/>
              </a:lnSpc>
              <a:spcBef>
                <a:spcPts val="1163"/>
              </a:spcBef>
              <a:tabLst>
                <a:tab pos="2616200" algn="l"/>
              </a:tabLst>
            </a:pPr>
            <a:r>
              <a:rPr lang="fr-FR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1163"/>
              </a:spcBef>
              <a:tabLst>
                <a:tab pos="2616200" algn="l"/>
              </a:tabLst>
            </a:pPr>
            <a:r>
              <a:rPr lang="fr-FR"/>
              <a:t>Deuxième niveau</a:t>
            </a:r>
          </a:p>
          <a:p>
            <a:pPr lvl="2">
              <a:lnSpc>
                <a:spcPct val="100000"/>
              </a:lnSpc>
              <a:spcBef>
                <a:spcPts val="1163"/>
              </a:spcBef>
              <a:tabLst>
                <a:tab pos="2616200" algn="l"/>
              </a:tabLst>
            </a:pPr>
            <a:r>
              <a:rPr lang="fr-FR"/>
              <a:t>Troisième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B367E2-F3AD-F54F-A016-CF8AD5FA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0383" y="10179227"/>
            <a:ext cx="538910" cy="134189"/>
          </a:xfrm>
          <a:prstGeom prst="rect">
            <a:avLst/>
          </a:prstGeom>
        </p:spPr>
        <p:txBody>
          <a:bodyPr/>
          <a:lstStyle/>
          <a:p>
            <a:fld id="{B6907C4F-FF0C-8F45-B24E-405E5D6A90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38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275C2-840A-4846-8DF3-F35F8549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000"/>
            <a:ext cx="6120000" cy="615081"/>
          </a:xfrm>
        </p:spPr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73F10-F788-AC4B-A592-927C1811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1858"/>
            <a:ext cx="6120000" cy="2148351"/>
          </a:xfrm>
        </p:spPr>
        <p:txBody>
          <a:bodyPr lIns="0" tIns="0" rIns="0" bIns="0" numCol="2" spcCol="252000">
            <a:noAutofit/>
          </a:bodyPr>
          <a:lstStyle>
            <a:lvl1pPr marL="0" indent="0">
              <a:spcBef>
                <a:spcPts val="1163"/>
              </a:spcBef>
              <a:tabLst>
                <a:tab pos="2616200" algn="l"/>
              </a:tabLst>
              <a:defRPr sz="900" b="0" i="0">
                <a:latin typeface="Poppins" panose="02000000000000000000" pitchFamily="2" charset="77"/>
              </a:defRPr>
            </a:lvl1pPr>
            <a:lvl2pPr marL="7938" indent="0">
              <a:spcBef>
                <a:spcPts val="1000"/>
              </a:spcBef>
              <a:buFontTx/>
              <a:buNone/>
              <a:tabLst>
                <a:tab pos="2616200" algn="l"/>
              </a:tabLst>
              <a:defRPr sz="900" b="0" i="0">
                <a:solidFill>
                  <a:schemeClr val="tx1"/>
                </a:solidFill>
                <a:latin typeface="Poppins" panose="02000000000000000000" pitchFamily="2" charset="77"/>
                <a:cs typeface="Poppins" pitchFamily="2" charset="77"/>
              </a:defRPr>
            </a:lvl2pPr>
            <a:lvl3pPr marL="314325" indent="-130175">
              <a:buFontTx/>
              <a:buBlip>
                <a:blip r:embed="rId2"/>
              </a:buBlip>
              <a:tabLst>
                <a:tab pos="2616200" algn="l"/>
              </a:tabLst>
              <a:defRPr sz="900"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B367E2-F3AD-F54F-A016-CF8AD5FA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0383" y="10179227"/>
            <a:ext cx="538910" cy="134189"/>
          </a:xfrm>
          <a:prstGeom prst="rect">
            <a:avLst/>
          </a:prstGeom>
        </p:spPr>
        <p:txBody>
          <a:bodyPr/>
          <a:lstStyle/>
          <a:p>
            <a:fld id="{B6907C4F-FF0C-8F45-B24E-405E5D6A90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06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46EA8-A3FC-DD41-A715-CBD8F1E45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60" y="2020188"/>
            <a:ext cx="3455988" cy="1294350"/>
          </a:xfrm>
        </p:spPr>
        <p:txBody>
          <a:bodyPr lIns="0" tIns="0" rIns="0" bIns="0">
            <a:noAutofit/>
          </a:bodyPr>
          <a:lstStyle>
            <a:lvl1pPr>
              <a:defRPr/>
            </a:lvl1pPr>
            <a:lvl2pPr marL="0" indent="0">
              <a:spcBef>
                <a:spcPts val="600"/>
              </a:spcBef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>
              <a:tabLst/>
              <a:defRPr>
                <a:latin typeface="Georgia" panose="02040802050405020203" pitchFamily="18" charset="0"/>
              </a:defRPr>
            </a:lvl3pPr>
            <a:lvl4pPr>
              <a:defRPr>
                <a:latin typeface="Georgia" panose="02040802050405020203" pitchFamily="18" charset="0"/>
              </a:defRPr>
            </a:lvl4pPr>
            <a:lvl5pPr>
              <a:defRPr>
                <a:latin typeface="Georgia" panose="02040802050405020203" pitchFamily="18" charset="0"/>
              </a:defRPr>
            </a:lvl5pPr>
          </a:lstStyle>
          <a:p>
            <a:pPr marL="0" lv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2C4A15-094A-8943-8263-36B5D3D33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1" y="2020188"/>
            <a:ext cx="1509092" cy="771834"/>
          </a:xfrm>
        </p:spPr>
        <p:txBody>
          <a:bodyPr lIns="0" tIns="0" rIns="0" bIns="0">
            <a:noAutofit/>
          </a:bodyPr>
          <a:lstStyle>
            <a:lvl1pPr>
              <a:defRPr lang="fr-FR" sz="7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tabLst/>
              <a:defRPr sz="8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4E6D9F08-4403-2844-87C5-984E133301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10" y="632626"/>
            <a:ext cx="3505350" cy="197638"/>
          </a:xfrm>
        </p:spPr>
        <p:txBody>
          <a:bodyPr lIns="0" tIns="0" rIns="0" bIns="0">
            <a:noAutofit/>
          </a:bodyPr>
          <a:lstStyle>
            <a:lvl1pPr>
              <a:defRPr sz="1050" b="0" i="0" cap="all" baseline="0">
                <a:solidFill>
                  <a:schemeClr val="bg1"/>
                </a:solidFill>
                <a:latin typeface="Poppins" panose="02000000000000000000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9966D8D1-78FE-E34B-9068-F0B7DE26CDC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219078" y="4710696"/>
            <a:ext cx="1509713" cy="635210"/>
          </a:xfrm>
        </p:spPr>
        <p:txBody>
          <a:bodyPr lIns="0" tIns="0" rIns="0" bIns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  <a:lvl2pPr marL="4763" indent="0" algn="l">
              <a:buNone/>
              <a:tabLst/>
              <a:defRPr sz="7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0366BB3-1A99-B243-AA55-68C49165E2C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044060" y="3754208"/>
            <a:ext cx="3276600" cy="4153103"/>
          </a:xfrm>
        </p:spPr>
        <p:txBody>
          <a:bodyPr lIns="0" tIns="0" rIns="0" bIns="0">
            <a:noAutofit/>
          </a:bodyPr>
          <a:lstStyle>
            <a:lvl1pPr>
              <a:defRPr sz="900" cap="all" baseline="0"/>
            </a:lvl1pPr>
            <a:lvl2pPr marL="0" indent="0">
              <a:spcBef>
                <a:spcPts val="600"/>
              </a:spcBef>
              <a:buFontTx/>
              <a:buNone/>
              <a:tabLst/>
              <a:defRPr sz="800" b="0" i="0">
                <a:latin typeface="Poppins" panose="02000000000000000000" pitchFamily="2" charset="77"/>
              </a:defRPr>
            </a:lvl2pPr>
            <a:lvl3pPr marL="95250" indent="-95250">
              <a:spcBef>
                <a:spcPts val="600"/>
              </a:spcBef>
              <a:buFontTx/>
              <a:buBlip>
                <a:blip r:embed="rId2"/>
              </a:buBlip>
              <a:tabLst/>
              <a:defRPr b="0" i="0">
                <a:latin typeface="Poppins" panose="02000000000000000000" pitchFamily="2" charset="77"/>
              </a:defRPr>
            </a:lvl3pPr>
            <a:lvl4pPr>
              <a:defRPr>
                <a:latin typeface="Georgia" panose="02040802050405020203" pitchFamily="18" charset="0"/>
              </a:defRPr>
            </a:lvl4pPr>
            <a:lvl5pPr>
              <a:defRPr>
                <a:latin typeface="Georgia" panose="02040802050405020203" pitchFamily="18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585AE24D-F939-0E48-9761-1380F8080337}"/>
              </a:ext>
            </a:extLst>
          </p:cNvPr>
          <p:cNvSpPr txBox="1">
            <a:spLocks/>
          </p:cNvSpPr>
          <p:nvPr userDrawn="1"/>
        </p:nvSpPr>
        <p:spPr>
          <a:xfrm>
            <a:off x="3510383" y="10420019"/>
            <a:ext cx="538910" cy="134189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defPPr>
              <a:defRPr lang="fr-F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907C4F-FF0C-8F45-B24E-405E5D6A90A8}" type="slidenum">
              <a:rPr lang="fr-FR" sz="800" smtClean="0"/>
              <a:pPr/>
              <a:t>‹N°›</a:t>
            </a:fld>
            <a:endParaRPr lang="fr-FR" sz="8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10F40C7-1B95-FC4B-8CC3-AAA9F3B3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36000"/>
            <a:ext cx="3815488" cy="661306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FB034424-D35C-4142-9BB6-275EC52C09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19700" y="3025775"/>
            <a:ext cx="1509713" cy="979155"/>
          </a:xfrm>
        </p:spPr>
        <p:txBody>
          <a:bodyPr lIns="0" tIns="0" rIns="0" bIns="0">
            <a:noAutofit/>
          </a:bodyPr>
          <a:lstStyle>
            <a:lvl1pPr>
              <a:defRPr lang="fr-FR" sz="7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tabLst/>
              <a:defRPr sz="8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8898D8-B78E-804D-9A33-F4F61EC8B5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525869" y="10163829"/>
            <a:ext cx="507937" cy="150453"/>
          </a:xfrm>
          <a:prstGeom prst="rect">
            <a:avLst/>
          </a:prstGeom>
        </p:spPr>
        <p:txBody>
          <a:bodyPr/>
          <a:lstStyle/>
          <a:p>
            <a:fld id="{5F980F73-011D-894B-841C-0DB66A34A2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AE0E7A-ADAB-7C47-AAAB-C48F7446C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4923" y="1453381"/>
            <a:ext cx="1409828" cy="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3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AE0E7A-ADAB-7C47-AAAB-C48F7446C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4923" y="1453381"/>
            <a:ext cx="1409828" cy="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AE0E7A-ADAB-7C47-AAAB-C48F7446C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4923" y="1453381"/>
            <a:ext cx="1409828" cy="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émat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B0CCF-D0F4-1242-940B-A94351D6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038365"/>
            <a:ext cx="3575304" cy="615081"/>
          </a:xfrm>
        </p:spPr>
        <p:txBody>
          <a:bodyPr/>
          <a:lstStyle>
            <a:lvl1pPr algn="ctr">
              <a:defRPr sz="2400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AF995A-14CD-BD48-8AE3-14B793768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7463" y="9696207"/>
            <a:ext cx="903473" cy="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émat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B0CCF-D0F4-1242-940B-A94351D6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038365"/>
            <a:ext cx="3575304" cy="615081"/>
          </a:xfrm>
        </p:spPr>
        <p:txBody>
          <a:bodyPr/>
          <a:lstStyle>
            <a:lvl1pPr algn="ctr">
              <a:defRPr sz="2400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AF995A-14CD-BD48-8AE3-14B793768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7463" y="9696207"/>
            <a:ext cx="903473" cy="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0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E13887-B236-204E-BFF8-BF3F9BB6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36000"/>
            <a:ext cx="6120000" cy="615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C67434-263E-FE45-A2A7-4BDA11BC9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2455"/>
            <a:ext cx="6120000" cy="7404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467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2" r:id="rId4"/>
    <p:sldLayoutId id="2147483651" r:id="rId5"/>
    <p:sldLayoutId id="2147483656" r:id="rId6"/>
    <p:sldLayoutId id="2147483658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54" r:id="rId17"/>
    <p:sldLayoutId id="2147483655" r:id="rId18"/>
  </p:sldLayoutIdLst>
  <p:hf hdr="0" ftr="0" dt="0"/>
  <p:txStyles>
    <p:titleStyle>
      <a:lvl1pPr algn="l" defTabSz="514344" rtl="0" eaLnBrk="1" latinLnBrk="0" hangingPunct="1">
        <a:lnSpc>
          <a:spcPct val="90000"/>
        </a:lnSpc>
        <a:spcBef>
          <a:spcPct val="0"/>
        </a:spcBef>
        <a:buNone/>
        <a:defRPr lang="fr-FR" sz="2000" b="0" kern="1200">
          <a:solidFill>
            <a:schemeClr val="tx1"/>
          </a:solidFill>
          <a:latin typeface="Poppins" pitchFamily="2" charset="77"/>
          <a:ea typeface="+mn-ea"/>
          <a:cs typeface="+mj-cs"/>
        </a:defRPr>
      </a:lvl1pPr>
    </p:titleStyle>
    <p:bodyStyle>
      <a:lvl1pPr marL="0" indent="0" algn="l" defTabSz="51434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100" b="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385759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Poppins" panose="02000000000000000000" pitchFamily="2" charset="77"/>
          <a:ea typeface="+mn-ea"/>
          <a:cs typeface="+mn-cs"/>
        </a:defRPr>
      </a:lvl2pPr>
      <a:lvl3pPr marL="642931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Poppins" panose="02000000000000000000" pitchFamily="2" charset="77"/>
          <a:ea typeface="+mn-ea"/>
          <a:cs typeface="Poppins" panose="02000000000000000000" pitchFamily="2" charset="77"/>
        </a:defRPr>
      </a:lvl3pPr>
      <a:lvl4pPr marL="900103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75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47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19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91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64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2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4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6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9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61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3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0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77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66">
          <p15:clr>
            <a:srgbClr val="F26B43"/>
          </p15:clr>
        </p15:guide>
        <p15:guide id="2" pos="2381">
          <p15:clr>
            <a:srgbClr val="F26B43"/>
          </p15:clr>
        </p15:guide>
        <p15:guide id="3" pos="680">
          <p15:clr>
            <a:srgbClr val="F26B43"/>
          </p15:clr>
        </p15:guide>
        <p15:guide id="4" pos="3288">
          <p15:clr>
            <a:srgbClr val="F26B43"/>
          </p15:clr>
        </p15:guide>
        <p15:guide id="5" pos="2744">
          <p15:clr>
            <a:srgbClr val="F26B43"/>
          </p15:clr>
        </p15:guide>
        <p15:guide id="6" pos="2857">
          <p15:clr>
            <a:srgbClr val="F26B43"/>
          </p15:clr>
        </p15:guide>
        <p15:guide id="7" pos="2993">
          <p15:clr>
            <a:srgbClr val="F26B43"/>
          </p15:clr>
        </p15:guide>
        <p15:guide id="8" pos="4309">
          <p15:clr>
            <a:srgbClr val="F26B43"/>
          </p15:clr>
        </p15:guide>
        <p15:guide id="9" orient="horz" pos="5068">
          <p15:clr>
            <a:srgbClr val="F26B43"/>
          </p15:clr>
        </p15:guide>
        <p15:guide id="10" orient="horz" pos="6497">
          <p15:clr>
            <a:srgbClr val="F26B43"/>
          </p15:clr>
        </p15:guide>
        <p15:guide id="11" orient="horz" pos="2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83BDD7C-A5C6-6D4E-8DA8-8235145603E6}"/>
              </a:ext>
            </a:extLst>
          </p:cNvPr>
          <p:cNvSpPr/>
          <p:nvPr/>
        </p:nvSpPr>
        <p:spPr>
          <a:xfrm>
            <a:off x="4710755" y="3919687"/>
            <a:ext cx="2538844" cy="6345859"/>
          </a:xfrm>
          <a:prstGeom prst="roundRect">
            <a:avLst>
              <a:gd name="adj" fmla="val 380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60">
              <a:latin typeface="Poppins" panose="02000000000000000000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4052C45-6B6E-5400-444A-085802AB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87" r="17665"/>
          <a:stretch/>
        </p:blipFill>
        <p:spPr>
          <a:xfrm>
            <a:off x="4710755" y="2399491"/>
            <a:ext cx="2544525" cy="1407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3" name="Espace réservé du contenu 2">
            <a:extLst>
              <a:ext uri="{FF2B5EF4-FFF2-40B4-BE49-F238E27FC236}">
                <a16:creationId xmlns:a16="http://schemas.microsoft.com/office/drawing/2014/main" id="{E38BB9F3-FE43-A74A-9559-E69144CDE269}"/>
              </a:ext>
            </a:extLst>
          </p:cNvPr>
          <p:cNvSpPr txBox="1">
            <a:spLocks/>
          </p:cNvSpPr>
          <p:nvPr/>
        </p:nvSpPr>
        <p:spPr>
          <a:xfrm>
            <a:off x="367044" y="2456226"/>
            <a:ext cx="4075855" cy="7492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Poppins" panose="02000000000000000000" pitchFamily="2" charset="77"/>
              </a:defRPr>
            </a:lvl3pPr>
            <a:lvl4pPr marL="900103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4pPr>
            <a:lvl5pPr marL="1157275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5pPr>
            <a:lvl6pPr marL="1414447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9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91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4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000" b="0" dirty="0">
                <a:cs typeface="+mn-cs"/>
              </a:rPr>
              <a:t>Le développement commercial consiste à gérer la relation clients et fournisseurs, à mettre en œuvre la diffusion de l’offre (marketing, communication), à déterminer les objectifs à atteindre et à réaliser le suivi des résultats obtenus et les éventuelles actions correctives. </a:t>
            </a:r>
          </a:p>
          <a:p>
            <a:pPr algn="just"/>
            <a:r>
              <a:rPr lang="fr-FR" sz="1000" b="0" dirty="0">
                <a:cs typeface="+mn-cs"/>
              </a:rPr>
              <a:t>L’organisation de la TPE-PME permet de mettre en œuvre une gestion efficiente de la production, en veillant à la qualité́ et à l'optimisation des ressources.</a:t>
            </a:r>
            <a:endParaRPr lang="fr-FR" sz="1000" dirty="0">
              <a:highlight>
                <a:srgbClr val="FFFF00"/>
              </a:highlight>
            </a:endParaRPr>
          </a:p>
          <a:p>
            <a:pPr lvl="1" algn="just">
              <a:lnSpc>
                <a:spcPct val="100000"/>
              </a:lnSpc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44C8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44C8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Objectifs de la formation</a:t>
            </a:r>
            <a:endParaRPr lang="fr-FR" sz="1000" dirty="0"/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Analyser le plan marketing et la performance commerciale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Préparer des entretiens de négociation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Définir on identité numérique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Organiser la production et le management de la qualité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Préparer le CCP «Mettre en œuvre l'objet social de la structure»</a:t>
            </a:r>
          </a:p>
          <a:p>
            <a:pPr lvl="1">
              <a:lnSpc>
                <a:spcPct val="100000"/>
              </a:lnSpc>
            </a:pPr>
            <a:endParaRPr lang="fr-FR" sz="900" b="1" dirty="0">
              <a:solidFill>
                <a:srgbClr val="244C8E"/>
              </a:solidFill>
              <a:cs typeface="Poppins" pitchFamily="2" charset="77"/>
            </a:endParaRPr>
          </a:p>
          <a:p>
            <a:pPr lvl="1" algn="just">
              <a:lnSpc>
                <a:spcPct val="100000"/>
              </a:lnSpc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44C8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Programme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r-FR" sz="1000" b="1" dirty="0">
              <a:solidFill>
                <a:schemeClr val="tx2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b="1" dirty="0">
                <a:solidFill>
                  <a:schemeClr val="tx2"/>
                </a:solidFill>
              </a:rPr>
              <a:t>Marketing : </a:t>
            </a:r>
            <a:r>
              <a:rPr lang="fr-FR" sz="1000" dirty="0"/>
              <a:t>Définition de la cible et du positionnement, étude de marché et diagnostic commercial, stratégie de communication digitale</a:t>
            </a:r>
            <a:endParaRPr lang="fr-FR" sz="1000" b="1" dirty="0">
              <a:solidFill>
                <a:schemeClr val="tx2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b="1" dirty="0">
                <a:solidFill>
                  <a:schemeClr val="tx2"/>
                </a:solidFill>
              </a:rPr>
              <a:t>Réseaux sociaux et e-</a:t>
            </a:r>
            <a:r>
              <a:rPr lang="fr-FR" sz="1000" b="1" dirty="0" err="1">
                <a:solidFill>
                  <a:schemeClr val="tx2"/>
                </a:solidFill>
              </a:rPr>
              <a:t>reputation</a:t>
            </a:r>
            <a:r>
              <a:rPr lang="fr-FR" sz="1000" b="1" dirty="0">
                <a:solidFill>
                  <a:schemeClr val="tx2"/>
                </a:solidFill>
              </a:rPr>
              <a:t> : </a:t>
            </a:r>
            <a:r>
              <a:rPr lang="fr-FR" sz="1000" dirty="0"/>
              <a:t>Communication de la structure sur les réseaux sociaux, e-</a:t>
            </a:r>
            <a:r>
              <a:rPr lang="fr-FR" sz="1000" dirty="0" err="1"/>
              <a:t>reputation</a:t>
            </a:r>
            <a:r>
              <a:rPr lang="fr-FR" sz="1000" dirty="0"/>
              <a:t> et la veille en ligne"</a:t>
            </a:r>
            <a:endParaRPr lang="fr-FR" sz="1000" b="1" dirty="0">
              <a:solidFill>
                <a:schemeClr val="tx2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b="1" dirty="0">
                <a:solidFill>
                  <a:schemeClr val="tx2"/>
                </a:solidFill>
              </a:rPr>
              <a:t>Organisation et négociation commerciale : </a:t>
            </a:r>
            <a:r>
              <a:rPr lang="fr-FR" sz="1000" dirty="0"/>
              <a:t>Stratégie commerciale et plan d’actions commerciales, suivi des actions et les indicateurs de pilotage, mécanismes de la négociation et de la relation client-fournisseur</a:t>
            </a:r>
            <a:endParaRPr lang="fr-FR" sz="1000" b="1" dirty="0">
              <a:solidFill>
                <a:schemeClr val="tx2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b="1" dirty="0">
                <a:solidFill>
                  <a:schemeClr val="tx2"/>
                </a:solidFill>
              </a:rPr>
              <a:t>Production et management de la qualité : </a:t>
            </a:r>
            <a:r>
              <a:rPr lang="fr-FR" sz="1000" dirty="0"/>
              <a:t>Gestion des stocks et des approvisionnements, analyse des risques et organisation des </a:t>
            </a:r>
            <a:r>
              <a:rPr lang="fr-FR" sz="1000" dirty="0" err="1"/>
              <a:t>process</a:t>
            </a:r>
            <a:r>
              <a:rPr lang="fr-FR" sz="1000" dirty="0"/>
              <a:t>, gestion d'un projet </a:t>
            </a:r>
            <a:endParaRPr lang="fr-FR" sz="1000" b="1" dirty="0">
              <a:solidFill>
                <a:schemeClr val="tx2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b="1" dirty="0">
                <a:solidFill>
                  <a:schemeClr val="tx2"/>
                </a:solidFill>
              </a:rPr>
              <a:t>Contrats commerciaux :  </a:t>
            </a:r>
            <a:r>
              <a:rPr lang="fr-FR" sz="1000" dirty="0"/>
              <a:t>Fondamentaux du droit des contrats commerciaux, Conditions Générales de Vente et conditions de validité</a:t>
            </a:r>
            <a:endParaRPr lang="fr-FR" sz="1000" b="1" dirty="0">
              <a:solidFill>
                <a:schemeClr val="tx2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b="1" dirty="0">
                <a:solidFill>
                  <a:schemeClr val="tx2"/>
                </a:solidFill>
              </a:rPr>
              <a:t>Accompagnement projet : </a:t>
            </a:r>
            <a:r>
              <a:rPr lang="fr-FR" sz="1000" dirty="0"/>
              <a:t>Elaboration d'un dossier d'entreprise et présentation devant un jury</a:t>
            </a:r>
            <a:endParaRPr lang="fr-FR" sz="1000" b="1" dirty="0">
              <a:solidFill>
                <a:schemeClr val="tx2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b="1" dirty="0">
                <a:solidFill>
                  <a:schemeClr val="tx2"/>
                </a:solidFill>
              </a:rPr>
              <a:t>Préparation et passage de la certification : </a:t>
            </a:r>
            <a:r>
              <a:rPr lang="fr-FR" sz="1000" dirty="0"/>
              <a:t>Préparation à l’épreuve orale et au dossier professionnel</a:t>
            </a:r>
            <a:endParaRPr lang="fr-FR" sz="1000" b="1" dirty="0">
              <a:solidFill>
                <a:schemeClr val="tx2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b="1" dirty="0">
                <a:solidFill>
                  <a:schemeClr val="tx2"/>
                </a:solidFill>
              </a:rPr>
              <a:t>Stratégie professionnelle : </a:t>
            </a:r>
            <a:r>
              <a:rPr lang="fr-FR" sz="1000" dirty="0"/>
              <a:t>Méthodologie et accompagnement au projet professionnel et à la recherche d’une mission en entreprise de 105 heures</a:t>
            </a:r>
            <a:endParaRPr lang="fr-FR" sz="1000" b="1" dirty="0">
              <a:solidFill>
                <a:schemeClr val="tx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9395A7-7382-C5EB-23D5-718A91EE6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67" b="14617"/>
          <a:stretch/>
        </p:blipFill>
        <p:spPr>
          <a:xfrm>
            <a:off x="6088210" y="130058"/>
            <a:ext cx="1239674" cy="768099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F99C3869-6E74-03FE-EB43-7491154BBFC4}"/>
              </a:ext>
            </a:extLst>
          </p:cNvPr>
          <p:cNvSpPr/>
          <p:nvPr/>
        </p:nvSpPr>
        <p:spPr>
          <a:xfrm>
            <a:off x="346721" y="1762811"/>
            <a:ext cx="4249185" cy="50543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5C1292F-6F67-6800-FE68-D0295955C767}"/>
              </a:ext>
            </a:extLst>
          </p:cNvPr>
          <p:cNvSpPr txBox="1"/>
          <p:nvPr/>
        </p:nvSpPr>
        <p:spPr>
          <a:xfrm>
            <a:off x="367044" y="1769576"/>
            <a:ext cx="4075855" cy="50543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dirty="0">
                <a:latin typeface="Poppins SemiBold" pitchFamily="2" charset="77"/>
                <a:cs typeface="Poppins SemiBold" pitchFamily="2" charset="77"/>
              </a:rPr>
              <a:t>Certificat de Compétences (CCP) «  Mettre en œuvre l'objet social de la structure »</a:t>
            </a:r>
            <a:r>
              <a:rPr lang="fr-FR" sz="9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900" dirty="0">
                <a:latin typeface="Poppins" pitchFamily="2" charset="77"/>
                <a:cs typeface="Poppins" pitchFamily="2" charset="77"/>
              </a:rPr>
              <a:t>du Titre professionnel « Responsable de Petite ou Moyenne Structure » de niveau 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1CAA9A-29E0-F213-FF10-6960B2A9F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360" y="10265546"/>
            <a:ext cx="1917519" cy="29546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E4176D3-284A-3F5E-9B94-B10383470AA1}"/>
              </a:ext>
            </a:extLst>
          </p:cNvPr>
          <p:cNvGrpSpPr/>
          <p:nvPr/>
        </p:nvGrpSpPr>
        <p:grpSpPr>
          <a:xfrm>
            <a:off x="250143" y="420021"/>
            <a:ext cx="4038513" cy="210866"/>
            <a:chOff x="104646" y="401760"/>
            <a:chExt cx="2485782" cy="210866"/>
          </a:xfrm>
          <a:effectLst/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D7E8839-CB4C-95D1-DF40-9D7DD6B4BAAB}"/>
                </a:ext>
              </a:extLst>
            </p:cNvPr>
            <p:cNvSpPr/>
            <p:nvPr/>
          </p:nvSpPr>
          <p:spPr>
            <a:xfrm>
              <a:off x="164092" y="401760"/>
              <a:ext cx="2366890" cy="20410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E6E8ADC-C7FB-454F-624C-51957B540A48}"/>
                </a:ext>
              </a:extLst>
            </p:cNvPr>
            <p:cNvSpPr txBox="1"/>
            <p:nvPr/>
          </p:nvSpPr>
          <p:spPr>
            <a:xfrm>
              <a:off x="104646" y="414771"/>
              <a:ext cx="2485782" cy="19785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000" dirty="0">
                  <a:solidFill>
                    <a:srgbClr val="244C8E"/>
                  </a:solidFill>
                  <a:latin typeface="Poppins" pitchFamily="2" charset="77"/>
                  <a:cs typeface="Poppins" pitchFamily="2" charset="77"/>
                </a:rPr>
                <a:t>Formation direction, gestion &amp; management d’entreprise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E619A83-8B52-5B90-A3F9-46BBA14FEBF3}"/>
              </a:ext>
            </a:extLst>
          </p:cNvPr>
          <p:cNvGrpSpPr/>
          <p:nvPr/>
        </p:nvGrpSpPr>
        <p:grpSpPr>
          <a:xfrm>
            <a:off x="4710755" y="1770509"/>
            <a:ext cx="2550666" cy="505436"/>
            <a:chOff x="304395" y="1772982"/>
            <a:chExt cx="2550666" cy="505436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88E2C20-0181-7253-87BB-14E9A396CAC9}"/>
                </a:ext>
              </a:extLst>
            </p:cNvPr>
            <p:cNvSpPr/>
            <p:nvPr/>
          </p:nvSpPr>
          <p:spPr>
            <a:xfrm>
              <a:off x="304395" y="1772982"/>
              <a:ext cx="2550666" cy="505436"/>
            </a:xfrm>
            <a:prstGeom prst="roundRect">
              <a:avLst/>
            </a:prstGeom>
            <a:solidFill>
              <a:srgbClr val="DC3E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rgbClr val="FF0000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3C03016-3F90-1550-DC85-9C70C96DEA52}"/>
                </a:ext>
              </a:extLst>
            </p:cNvPr>
            <p:cNvSpPr txBox="1"/>
            <p:nvPr/>
          </p:nvSpPr>
          <p:spPr>
            <a:xfrm>
              <a:off x="809616" y="1814512"/>
              <a:ext cx="1916737" cy="4605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À distance</a:t>
              </a:r>
            </a:p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Mission en entreprise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1FC8705-9B21-FFF2-4E9A-80D459806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5409" y="1897240"/>
              <a:ext cx="342445" cy="236169"/>
            </a:xfrm>
            <a:prstGeom prst="rect">
              <a:avLst/>
            </a:prstGeom>
          </p:spPr>
        </p:pic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C74A6EAB-91DA-5006-36B7-0E4C4564A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893" y="1643411"/>
            <a:ext cx="314162" cy="314162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E27090C2-B7B5-63FF-2DFC-9C6DCFFD776D}"/>
              </a:ext>
            </a:extLst>
          </p:cNvPr>
          <p:cNvSpPr txBox="1"/>
          <p:nvPr/>
        </p:nvSpPr>
        <p:spPr>
          <a:xfrm>
            <a:off x="4821165" y="4013938"/>
            <a:ext cx="2340472" cy="6251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Dates et lieux</a:t>
            </a:r>
            <a:endParaRPr lang="fr-FR" sz="1000" b="1" dirty="0">
              <a:solidFill>
                <a:srgbClr val="244C8E"/>
              </a:solidFill>
              <a:latin typeface="Poppins SemiBold" pitchFamily="2" charset="77"/>
              <a:cs typeface="Poppins SemiBold" pitchFamily="2" charset="77"/>
            </a:endParaRPr>
          </a:p>
          <a:p>
            <a:endParaRPr lang="fr-FR" sz="1000" dirty="0"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latin typeface="Poppins" pitchFamily="2" charset="77"/>
                <a:cs typeface="Poppins" pitchFamily="2" charset="77"/>
              </a:rPr>
              <a:t>du 07/10/2024 au 11/04/2025*,</a:t>
            </a:r>
          </a:p>
          <a:p>
            <a:pPr>
              <a:spcAft>
                <a:spcPts val="600"/>
              </a:spcAft>
            </a:pPr>
            <a:r>
              <a:rPr lang="fr-FR" sz="900" dirty="0">
                <a:latin typeface="Poppins" pitchFamily="2" charset="77"/>
                <a:cs typeface="Poppins" pitchFamily="2" charset="77"/>
              </a:rPr>
              <a:t>à distance avec 3 à 4 regroupements sur Toulouse pour démarrage, passage du titre, et bilan </a:t>
            </a:r>
          </a:p>
          <a:p>
            <a:pPr marL="0" marR="0" lvl="0" indent="0" algn="just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*Dates prévisionnelles sous réserve de modifications</a:t>
            </a:r>
          </a:p>
          <a:p>
            <a:pPr algn="just"/>
            <a:endParaRPr lang="fr-FR" sz="10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  <a:p>
            <a:pPr algn="just"/>
            <a:r>
              <a:rPr lang="fr-FR" sz="1200" b="1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Durée</a:t>
            </a:r>
            <a:endParaRPr lang="fr-FR" sz="1000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Poppins" pitchFamily="2" charset="77"/>
                <a:cs typeface="Poppins" pitchFamily="2" charset="77"/>
              </a:rPr>
              <a:t>197 h en centre dont :</a:t>
            </a:r>
          </a:p>
          <a:p>
            <a:r>
              <a:rPr lang="fr-FR" sz="900" dirty="0">
                <a:latin typeface="Poppins" pitchFamily="2" charset="77"/>
                <a:cs typeface="Poppins" pitchFamily="2" charset="77"/>
              </a:rPr>
              <a:t> 167 h synchrones et 30 h asynchrones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Poppins" pitchFamily="2" charset="77"/>
                <a:cs typeface="Poppins" pitchFamily="2" charset="77"/>
              </a:rPr>
              <a:t>105 heures en entreprise </a:t>
            </a:r>
          </a:p>
          <a:p>
            <a:endParaRPr lang="fr-FR" sz="900" dirty="0"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  <a:p>
            <a:pPr marL="0" lvl="1" algn="just"/>
            <a:r>
              <a:rPr lang="fr-FR" sz="1100" b="1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Modalités d’accès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srgbClr val="00000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Formation à distance de chez vous, se déroulant via Internet et notre plateforme de formation à distance ELERNI® : cours en web conférence, tutorats personnalisés, autoformation, ressources pédagogiques, outils de communication à distance</a:t>
            </a:r>
            <a:endParaRPr lang="fr-FR" sz="900" dirty="0"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  <a:p>
            <a:pPr algn="just"/>
            <a:endParaRPr lang="fr-FR" sz="10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marL="0" lvl="1"/>
            <a:r>
              <a:rPr lang="fr-FR" sz="1050" b="1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Modalités d’assistance technique </a:t>
            </a:r>
          </a:p>
          <a:p>
            <a:pPr marL="0" lvl="1" algn="just"/>
            <a:r>
              <a:rPr lang="fr-FR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précisées dans le livret stagiaire fourni au démarrage de la formation</a:t>
            </a:r>
            <a:br>
              <a:rPr lang="fr-FR" sz="900" dirty="0">
                <a:latin typeface="Poppins" pitchFamily="2" charset="77"/>
                <a:cs typeface="Poppins" pitchFamily="2" charset="77"/>
              </a:rPr>
            </a:br>
            <a:endParaRPr lang="fr-FR" sz="900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200" b="1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Public</a:t>
            </a:r>
          </a:p>
          <a:p>
            <a:r>
              <a:rPr lang="fr-FR" sz="900" dirty="0" err="1">
                <a:latin typeface="Poppins" pitchFamily="2" charset="77"/>
                <a:cs typeface="Poppins" pitchFamily="2" charset="77"/>
              </a:rPr>
              <a:t>Demandeur·ses</a:t>
            </a:r>
            <a:r>
              <a:rPr lang="fr-FR" sz="900" dirty="0">
                <a:latin typeface="Poppins" pitchFamily="2" charset="77"/>
                <a:cs typeface="Poppins" pitchFamily="2" charset="77"/>
              </a:rPr>
              <a:t> d’emploi, </a:t>
            </a:r>
            <a:r>
              <a:rPr lang="fr-FR" sz="900" dirty="0" err="1">
                <a:latin typeface="Poppins" pitchFamily="2" charset="77"/>
                <a:cs typeface="Poppins" pitchFamily="2" charset="77"/>
              </a:rPr>
              <a:t>salarié·es</a:t>
            </a:r>
            <a:r>
              <a:rPr lang="fr-FR" sz="900" dirty="0">
                <a:latin typeface="Poppins" pitchFamily="2" charset="77"/>
                <a:cs typeface="Poppins" pitchFamily="2" charset="77"/>
              </a:rPr>
              <a:t>, personnes en reconversion, </a:t>
            </a:r>
            <a:r>
              <a:rPr lang="fr-FR" sz="900" dirty="0" err="1">
                <a:latin typeface="Poppins" pitchFamily="2" charset="77"/>
                <a:cs typeface="Poppins" pitchFamily="2" charset="77"/>
              </a:rPr>
              <a:t>dirigeant·es</a:t>
            </a:r>
            <a:r>
              <a:rPr lang="fr-FR" sz="900" dirty="0">
                <a:latin typeface="Poppins" pitchFamily="2" charset="77"/>
                <a:cs typeface="Poppins" pitchFamily="2" charset="77"/>
              </a:rPr>
              <a:t> d’entreprise </a:t>
            </a:r>
          </a:p>
          <a:p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  <a:p>
            <a:r>
              <a:rPr lang="fr-FR" sz="1200" b="1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Contacts</a:t>
            </a:r>
          </a:p>
          <a:p>
            <a:r>
              <a:rPr lang="fr-FR" sz="900" dirty="0">
                <a:latin typeface="Poppins" pitchFamily="2" charset="77"/>
                <a:cs typeface="Poppins" pitchFamily="2" charset="77"/>
              </a:rPr>
              <a:t>Coordinatrice de la formation :</a:t>
            </a:r>
          </a:p>
          <a:p>
            <a:r>
              <a:rPr lang="fr-FR" sz="900" dirty="0">
                <a:latin typeface="Poppins" pitchFamily="2" charset="77"/>
                <a:cs typeface="Poppins" pitchFamily="2" charset="77"/>
              </a:rPr>
              <a:t>Cécile </a:t>
            </a:r>
            <a:r>
              <a:rPr lang="fr-FR" sz="900" dirty="0" err="1">
                <a:latin typeface="Poppins" pitchFamily="2" charset="77"/>
                <a:cs typeface="Poppins" pitchFamily="2" charset="77"/>
              </a:rPr>
              <a:t>Birochau</a:t>
            </a:r>
            <a:endParaRPr lang="fr-FR" sz="900" dirty="0">
              <a:latin typeface="Poppins" pitchFamily="2" charset="77"/>
              <a:cs typeface="Poppins" pitchFamily="2" charset="77"/>
            </a:endParaRPr>
          </a:p>
          <a:p>
            <a:endParaRPr lang="fr-FR" sz="900" dirty="0">
              <a:latin typeface="Poppins" pitchFamily="2" charset="77"/>
              <a:cs typeface="Poppins" pitchFamily="2" charset="77"/>
            </a:endParaRPr>
          </a:p>
          <a:p>
            <a:r>
              <a:rPr lang="fr-FR" sz="900" dirty="0">
                <a:latin typeface="Poppins" pitchFamily="2" charset="77"/>
                <a:cs typeface="Poppins" pitchFamily="2" charset="77"/>
              </a:rPr>
              <a:t>Référente administrative :</a:t>
            </a:r>
          </a:p>
          <a:p>
            <a:r>
              <a:rPr lang="fr-FR" sz="900" dirty="0">
                <a:latin typeface="Poppins" pitchFamily="2" charset="77"/>
                <a:cs typeface="Poppins" pitchFamily="2" charset="77"/>
              </a:rPr>
              <a:t>Cendrine Lamy</a:t>
            </a:r>
          </a:p>
          <a:p>
            <a:endParaRPr lang="fr-FR" sz="900" dirty="0">
              <a:latin typeface="Poppins" pitchFamily="2" charset="77"/>
              <a:cs typeface="Poppins" pitchFamily="2" charset="77"/>
            </a:endParaRPr>
          </a:p>
          <a:p>
            <a:r>
              <a:rPr lang="fr-FR" sz="900" dirty="0">
                <a:latin typeface="Poppins" pitchFamily="2" charset="77"/>
                <a:cs typeface="Poppins" pitchFamily="2" charset="77"/>
              </a:rPr>
              <a:t>05 61 61 45 10</a:t>
            </a:r>
          </a:p>
          <a:p>
            <a:r>
              <a:rPr lang="fr-FR" sz="900" dirty="0" err="1">
                <a:latin typeface="Poppins" pitchFamily="2" charset="77"/>
                <a:cs typeface="Poppins" pitchFamily="2" charset="77"/>
              </a:rPr>
              <a:t>formationbgeso@creer.fr</a:t>
            </a:r>
            <a:endParaRPr lang="fr-FR" sz="900" dirty="0">
              <a:latin typeface="Poppins" pitchFamily="2" charset="77"/>
              <a:cs typeface="Poppins" pitchFamily="2" charset="77"/>
            </a:endParaRPr>
          </a:p>
          <a:p>
            <a:endParaRPr lang="fr-FR" sz="1000" dirty="0">
              <a:latin typeface="Poppins" pitchFamily="2" charset="77"/>
              <a:cs typeface="Poppins" pitchFamily="2" charset="77"/>
            </a:endParaRPr>
          </a:p>
          <a:p>
            <a:endParaRPr lang="fr-FR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A254A45-5EE9-0559-9848-84B98E9D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21" y="986813"/>
            <a:ext cx="6892824" cy="533053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200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DÉVELOPPEMENT COMMERCIAL </a:t>
            </a:r>
            <a:br>
              <a:rPr lang="fr-FR" sz="2200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</a:br>
            <a:r>
              <a:rPr lang="fr-FR" sz="2200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ET ORGANISATION DE LA TPE - PME</a:t>
            </a:r>
          </a:p>
        </p:txBody>
      </p:sp>
    </p:spTree>
    <p:extLst>
      <p:ext uri="{BB962C8B-B14F-4D97-AF65-F5344CB8AC3E}">
        <p14:creationId xmlns:p14="http://schemas.microsoft.com/office/powerpoint/2010/main" val="161192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1A1EB8B-7987-8CB3-A1CE-0185824B212B}"/>
              </a:ext>
            </a:extLst>
          </p:cNvPr>
          <p:cNvSpPr/>
          <p:nvPr/>
        </p:nvSpPr>
        <p:spPr>
          <a:xfrm>
            <a:off x="4721977" y="1257727"/>
            <a:ext cx="2538844" cy="5018895"/>
          </a:xfrm>
          <a:prstGeom prst="roundRect">
            <a:avLst>
              <a:gd name="adj" fmla="val 2224"/>
            </a:avLst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760ADF4C-F646-EAB3-66E6-DB5315F45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721" y="1257726"/>
            <a:ext cx="4172210" cy="8004988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fr-FR" sz="1200" b="1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Méthodes et moyens pédagogiques</a:t>
            </a:r>
            <a:endParaRPr lang="fr-FR" sz="1200" dirty="0"/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Supports de cours en ligne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Cas pratiques et exercices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Mise en situation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Missions et projets d’entreprise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Suivi personnalisé par un consultant RH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Jeu de simulation économique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Interventions d’entrepreneurs et de managers</a:t>
            </a:r>
          </a:p>
          <a:p>
            <a:pPr lvl="1">
              <a:lnSpc>
                <a:spcPct val="100000"/>
              </a:lnSpc>
            </a:pPr>
            <a:endParaRPr lang="fr-FR" sz="1000" dirty="0"/>
          </a:p>
          <a:p>
            <a:pPr lvl="1">
              <a:lnSpc>
                <a:spcPct val="100000"/>
              </a:lnSpc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44C8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Prérequis :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2 ans d’expérience minimum en responsabilité d’équipe ou de projet 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Maîtrise des savoirs de base (informatique, français et capacités rédactionnelles) 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Niveau 4 (Bac) validé 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00" dirty="0"/>
              <a:t>Projet validé en management d’entreprise ou d’unité </a:t>
            </a:r>
          </a:p>
          <a:p>
            <a:pPr lvl="1">
              <a:lnSpc>
                <a:spcPct val="100000"/>
              </a:lnSpc>
            </a:pPr>
            <a:endParaRPr lang="fr-FR" sz="1000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44C8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Admission/Inscription : </a:t>
            </a:r>
          </a:p>
          <a:p>
            <a:pPr marL="171450" marR="0" lvl="1" indent="-17145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sz="1000" dirty="0"/>
              <a:t>Dossier de candidature sur </a:t>
            </a:r>
            <a:r>
              <a:rPr lang="fr-FR" sz="1000" dirty="0" err="1"/>
              <a:t>formation.bgeso.fr</a:t>
            </a:r>
            <a:endParaRPr lang="fr-FR" sz="1000" dirty="0"/>
          </a:p>
          <a:p>
            <a:pPr marL="171450" marR="0" lvl="1" indent="-17145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sz="1000" dirty="0"/>
              <a:t>Participation à une réunion d’informations suivie d’un entretien individuel (sélection et test)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00" dirty="0"/>
              <a:t>Notre formation est accessible aux personnes en situation de handicap. Les éventuels aménagements à mettre en œuvre seront identifiés par notre référent handicap au cours d’un entretien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fr-FR" i="1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44C8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Financement/Rémunération :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244C8E"/>
              </a:solidFill>
            </a:endParaRP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244C8E"/>
              </a:solidFill>
            </a:endParaRP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244C8E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10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fr-FR" sz="1000" dirty="0"/>
              <a:t>Cette formation est éligible au </a:t>
            </a:r>
            <a:r>
              <a:rPr lang="fr-FR" sz="1000" b="1" dirty="0"/>
              <a:t>financement CPF.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1000" b="1" dirty="0"/>
          </a:p>
          <a:p>
            <a:pPr algn="just">
              <a:spcBef>
                <a:spcPts val="0"/>
              </a:spcBef>
            </a:pPr>
            <a:r>
              <a:rPr lang="fr-FR" sz="1000" b="0" dirty="0"/>
              <a:t>Autres possibilités de prise en charge, sur devis, selon votre situation : </a:t>
            </a:r>
          </a:p>
          <a:p>
            <a:pPr marL="179388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cs typeface="Poppins" panose="02000000000000000000" pitchFamily="2" charset="77"/>
              </a:rPr>
              <a:t>Plan de développement des compétences</a:t>
            </a:r>
          </a:p>
          <a:p>
            <a:pPr marL="179388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cs typeface="Poppins" panose="02000000000000000000" pitchFamily="2" charset="77"/>
              </a:rPr>
              <a:t>Projet de transition professionnelle </a:t>
            </a:r>
          </a:p>
          <a:p>
            <a:pPr marL="179388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cs typeface="Poppins" panose="02000000000000000000" pitchFamily="2" charset="77"/>
              </a:rPr>
              <a:t>Contrat de sécurisation professionnelle</a:t>
            </a:r>
          </a:p>
          <a:p>
            <a:pPr marL="179388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cs typeface="Poppins" panose="02000000000000000000" pitchFamily="2" charset="77"/>
              </a:rPr>
              <a:t>OPCO, Fonds de formation</a:t>
            </a:r>
          </a:p>
          <a:p>
            <a:pPr marL="179388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cs typeface="Poppins" panose="02000000000000000000" pitchFamily="2" charset="77"/>
              </a:rPr>
              <a:t>Fonds propres</a:t>
            </a:r>
          </a:p>
          <a:p>
            <a:pPr marL="7938" lvl="1">
              <a:lnSpc>
                <a:spcPct val="100000"/>
              </a:lnSpc>
              <a:spcBef>
                <a:spcPts val="0"/>
              </a:spcBef>
            </a:pPr>
            <a:endParaRPr lang="fr-FR" sz="1000" dirty="0"/>
          </a:p>
          <a:p>
            <a:pPr marL="7938" lvl="1">
              <a:lnSpc>
                <a:spcPct val="100000"/>
              </a:lnSpc>
              <a:spcBef>
                <a:spcPts val="0"/>
              </a:spcBef>
            </a:pPr>
            <a:r>
              <a:rPr lang="fr-FR" sz="1000" dirty="0"/>
              <a:t>Pour en savoir plus, nous contacter</a:t>
            </a:r>
          </a:p>
          <a:p>
            <a:pPr lvl="1">
              <a:lnSpc>
                <a:spcPct val="100000"/>
              </a:lnSpc>
            </a:pPr>
            <a:br>
              <a:rPr lang="fr-FR" sz="1000" dirty="0"/>
            </a:br>
            <a:endParaRPr lang="fr-FR" sz="1000" dirty="0"/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fr-FR" i="1" dirty="0"/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fr-FR" sz="1000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44C8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lvl="1">
              <a:lnSpc>
                <a:spcPct val="100000"/>
              </a:lnSpc>
            </a:pPr>
            <a:endParaRPr lang="fr-FR" sz="1000" dirty="0"/>
          </a:p>
          <a:p>
            <a:pPr lvl="1">
              <a:lnSpc>
                <a:spcPct val="100000"/>
              </a:lnSpc>
            </a:pPr>
            <a:endParaRPr lang="fr-FR" sz="1000" dirty="0"/>
          </a:p>
        </p:txBody>
      </p:sp>
      <p:sp>
        <p:nvSpPr>
          <p:cNvPr id="53" name="Espace réservé du contenu 2">
            <a:extLst>
              <a:ext uri="{FF2B5EF4-FFF2-40B4-BE49-F238E27FC236}">
                <a16:creationId xmlns:a16="http://schemas.microsoft.com/office/drawing/2014/main" id="{E38BB9F3-FE43-A74A-9559-E69144CDE269}"/>
              </a:ext>
            </a:extLst>
          </p:cNvPr>
          <p:cNvSpPr txBox="1">
            <a:spLocks/>
          </p:cNvSpPr>
          <p:nvPr/>
        </p:nvSpPr>
        <p:spPr>
          <a:xfrm>
            <a:off x="398213" y="5971260"/>
            <a:ext cx="4075855" cy="623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Poppins" panose="02000000000000000000" pitchFamily="2" charset="77"/>
              </a:defRPr>
            </a:lvl3pPr>
            <a:lvl4pPr marL="900103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4pPr>
            <a:lvl5pPr marL="1157275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5pPr>
            <a:lvl6pPr marL="1414447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9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91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4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9395A7-7382-C5EB-23D5-718A91EE6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7" b="14617"/>
          <a:stretch/>
        </p:blipFill>
        <p:spPr>
          <a:xfrm>
            <a:off x="3160000" y="144037"/>
            <a:ext cx="1239674" cy="768099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E27090C2-B7B5-63FF-2DFC-9C6DCFFD776D}"/>
              </a:ext>
            </a:extLst>
          </p:cNvPr>
          <p:cNvSpPr txBox="1"/>
          <p:nvPr/>
        </p:nvSpPr>
        <p:spPr>
          <a:xfrm>
            <a:off x="4814597" y="1925034"/>
            <a:ext cx="2332972" cy="1797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Équipe de formateurs qualifiée et experte</a:t>
            </a:r>
          </a:p>
          <a:p>
            <a:endParaRPr lang="fr-FR" sz="400" dirty="0">
              <a:solidFill>
                <a:srgbClr val="244C8E"/>
              </a:solidFill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Réseau d’entreprises</a:t>
            </a:r>
          </a:p>
          <a:p>
            <a:endParaRPr lang="fr-FR" sz="400" dirty="0">
              <a:solidFill>
                <a:srgbClr val="244C8E"/>
              </a:solidFill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Parcours personnalisés</a:t>
            </a:r>
          </a:p>
          <a:p>
            <a:endParaRPr lang="fr-FR" sz="400" dirty="0">
              <a:solidFill>
                <a:srgbClr val="244C8E"/>
              </a:solidFill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Plateforme pédagogique</a:t>
            </a:r>
            <a:br>
              <a:rPr lang="fr-FR" sz="10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</a:br>
            <a:r>
              <a:rPr lang="fr-FR" sz="1000" dirty="0" err="1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elerni.bgeso.fr</a:t>
            </a:r>
            <a:endParaRPr lang="fr-FR" sz="1000" dirty="0">
              <a:solidFill>
                <a:srgbClr val="244C8E"/>
              </a:solidFill>
              <a:latin typeface="Poppins" pitchFamily="2" charset="77"/>
              <a:cs typeface="Poppins" pitchFamily="2" charset="77"/>
            </a:endParaRPr>
          </a:p>
          <a:p>
            <a:endParaRPr lang="fr-FR" sz="400" dirty="0">
              <a:solidFill>
                <a:srgbClr val="244C8E"/>
              </a:solidFill>
              <a:latin typeface="Poppins" pitchFamily="2" charset="77"/>
              <a:cs typeface="Poppins" pitchFamily="2" charset="77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Certifié </a:t>
            </a:r>
            <a:r>
              <a:rPr lang="fr-FR" sz="1000" dirty="0" err="1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Qualiopi</a:t>
            </a:r>
            <a:r>
              <a:rPr lang="fr-FR" sz="10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 et Certif ’Région </a:t>
            </a:r>
            <a:br>
              <a:rPr lang="fr-FR" sz="10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</a:br>
            <a:r>
              <a:rPr lang="fr-FR" sz="700" dirty="0">
                <a:solidFill>
                  <a:srgbClr val="244C8E"/>
                </a:solidFill>
                <a:latin typeface="Poppins" pitchFamily="2" charset="77"/>
                <a:cs typeface="Poppins" pitchFamily="2" charset="77"/>
              </a:rPr>
              <a:t>pour les actions suivantes : actions de formation, et de bilans de compétences</a:t>
            </a:r>
            <a:endParaRPr lang="fr-FR" sz="1000" b="1" dirty="0">
              <a:solidFill>
                <a:srgbClr val="244C8E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ts val="1640"/>
              </a:lnSpc>
            </a:pP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  <a:p>
            <a:pPr algn="just">
              <a:lnSpc>
                <a:spcPts val="1640"/>
              </a:lnSpc>
            </a:pP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E8C86F2-3BDE-3EDE-74FF-5D0F9D6C5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52" y="6852270"/>
            <a:ext cx="616891" cy="6168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9D3CD95-523C-B8D1-ED1D-380940FEF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412" y="736961"/>
            <a:ext cx="763974" cy="76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67B1DCF-582C-7A7A-386A-4804AF06848A}"/>
              </a:ext>
            </a:extLst>
          </p:cNvPr>
          <p:cNvSpPr txBox="1"/>
          <p:nvPr/>
        </p:nvSpPr>
        <p:spPr>
          <a:xfrm>
            <a:off x="4893767" y="1554388"/>
            <a:ext cx="2253801" cy="298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1600" b="1" dirty="0">
                <a:solidFill>
                  <a:srgbClr val="244C8E"/>
                </a:solidFill>
                <a:latin typeface="Poppins SemiBold" pitchFamily="2" charset="77"/>
                <a:cs typeface="Poppins SemiBold" pitchFamily="2" charset="77"/>
              </a:rPr>
              <a:t>BGE Sud-Ouest</a:t>
            </a:r>
            <a:endParaRPr lang="fr-FR" sz="1200" b="1" dirty="0">
              <a:solidFill>
                <a:srgbClr val="244C8E"/>
              </a:solidFill>
              <a:latin typeface="Poppins SemiBold" pitchFamily="2" charset="77"/>
              <a:cs typeface="Poppins SemiBold" pitchFamily="2" charset="77"/>
            </a:endParaRPr>
          </a:p>
          <a:p>
            <a:pPr algn="ctr"/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E5A19B13-A6B3-1F56-A733-64CA9FFA5EF4}"/>
              </a:ext>
            </a:extLst>
          </p:cNvPr>
          <p:cNvSpPr txBox="1">
            <a:spLocks/>
          </p:cNvSpPr>
          <p:nvPr/>
        </p:nvSpPr>
        <p:spPr>
          <a:xfrm>
            <a:off x="323819" y="10386788"/>
            <a:ext cx="6937002" cy="189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Poppins" panose="02000000000000000000" pitchFamily="2" charset="77"/>
              </a:defRPr>
            </a:lvl3pPr>
            <a:lvl4pPr marL="900103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4pPr>
            <a:lvl5pPr marL="1157275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5pPr>
            <a:lvl6pPr marL="1414447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9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91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4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</a:pPr>
            <a:r>
              <a:rPr lang="fr-FR" sz="700" dirty="0"/>
              <a:t>N° de SIREN : 315 963 108 </a:t>
            </a:r>
            <a:r>
              <a:rPr lang="fr-FR" sz="700" dirty="0">
                <a:latin typeface="Poppins" pitchFamily="2" charset="77"/>
                <a:cs typeface="Poppins" pitchFamily="2" charset="77"/>
              </a:rPr>
              <a:t>| N° d’activité de formation professionnelle : 73 31 00267 31 |  Support mis à jour en Mars  2024</a:t>
            </a:r>
            <a:endParaRPr lang="fr-FR" sz="7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2275503-D0BC-602D-6F69-15E551B7A260}"/>
              </a:ext>
            </a:extLst>
          </p:cNvPr>
          <p:cNvCxnSpPr>
            <a:cxnSpLocks/>
          </p:cNvCxnSpPr>
          <p:nvPr/>
        </p:nvCxnSpPr>
        <p:spPr>
          <a:xfrm>
            <a:off x="4961097" y="3684343"/>
            <a:ext cx="182253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EB6E5E19-9E13-9D48-54EC-E749FDB88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97" y="9515009"/>
            <a:ext cx="369482" cy="369482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DA4B014-2875-FA7D-B41B-C9EA7130BF68}"/>
              </a:ext>
            </a:extLst>
          </p:cNvPr>
          <p:cNvSpPr txBox="1">
            <a:spLocks/>
          </p:cNvSpPr>
          <p:nvPr/>
        </p:nvSpPr>
        <p:spPr>
          <a:xfrm>
            <a:off x="1361427" y="9329894"/>
            <a:ext cx="3112641" cy="975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Poppins" panose="02000000000000000000" pitchFamily="2" charset="77"/>
              </a:defRPr>
            </a:lvl3pPr>
            <a:lvl4pPr marL="900103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4pPr>
            <a:lvl5pPr marL="1157275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5pPr>
            <a:lvl6pPr marL="1414447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9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91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4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</a:pPr>
            <a:r>
              <a:rPr lang="fr-FR" sz="1000" b="1" i="1" dirty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rPr>
              <a:t>«</a:t>
            </a:r>
            <a:r>
              <a:rPr lang="fr-FR" sz="1000" i="1" dirty="0">
                <a:solidFill>
                  <a:schemeClr val="tx2"/>
                </a:solidFill>
              </a:rPr>
              <a:t>Une formation complète» </a:t>
            </a:r>
          </a:p>
          <a:p>
            <a:pPr lvl="1" algn="just">
              <a:lnSpc>
                <a:spcPct val="100000"/>
              </a:lnSpc>
            </a:pPr>
            <a:r>
              <a:rPr lang="fr-FR" sz="1000" i="1" dirty="0">
                <a:solidFill>
                  <a:schemeClr val="tx2"/>
                </a:solidFill>
              </a:rPr>
              <a:t>«Un programme riche, des formateurs de qualité, méthodes et outils opérationnels» </a:t>
            </a:r>
          </a:p>
          <a:p>
            <a:pPr lvl="1" algn="just">
              <a:lnSpc>
                <a:spcPct val="100000"/>
              </a:lnSpc>
            </a:pPr>
            <a:r>
              <a:rPr lang="fr-FR" sz="1000" i="1" dirty="0">
                <a:solidFill>
                  <a:schemeClr val="tx2"/>
                </a:solidFill>
              </a:rPr>
              <a:t>«Une formation qui permet de prendre confiance en ses capacités» 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F95E501-4FA0-E432-C9AB-0A7F78DC9132}"/>
              </a:ext>
            </a:extLst>
          </p:cNvPr>
          <p:cNvSpPr txBox="1">
            <a:spLocks/>
          </p:cNvSpPr>
          <p:nvPr/>
        </p:nvSpPr>
        <p:spPr>
          <a:xfrm>
            <a:off x="4791487" y="8157792"/>
            <a:ext cx="2469334" cy="410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Poppins" panose="02000000000000000000" pitchFamily="2" charset="77"/>
              </a:defRPr>
            </a:lvl3pPr>
            <a:lvl4pPr marL="900103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4pPr>
            <a:lvl5pPr marL="1157275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5pPr>
            <a:lvl6pPr marL="1414447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9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91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4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fr-FR" sz="1000" b="1" dirty="0">
                <a:latin typeface="Poppins SemiBold" pitchFamily="2" charset="77"/>
                <a:cs typeface="Poppins SemiBold" pitchFamily="2" charset="77"/>
              </a:rPr>
              <a:t>De réussite aux CCP du  titre professionnel « Responsable de petite et moyenne structure »</a:t>
            </a:r>
          </a:p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fr-FR" sz="1000" b="1" dirty="0">
                <a:latin typeface="Poppins SemiBold" pitchFamily="2" charset="77"/>
                <a:cs typeface="Poppins SemiBold" pitchFamily="2" charset="77"/>
              </a:rPr>
              <a:t> en 2022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EC6FF66-3586-BF8A-4956-3D11B4F76FEA}"/>
              </a:ext>
            </a:extLst>
          </p:cNvPr>
          <p:cNvSpPr/>
          <p:nvPr/>
        </p:nvSpPr>
        <p:spPr>
          <a:xfrm>
            <a:off x="5502071" y="7187002"/>
            <a:ext cx="884136" cy="8875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3D55B5C-DECB-2D5E-BECC-49D29BA90A07}"/>
              </a:ext>
            </a:extLst>
          </p:cNvPr>
          <p:cNvGrpSpPr/>
          <p:nvPr/>
        </p:nvGrpSpPr>
        <p:grpSpPr>
          <a:xfrm>
            <a:off x="568852" y="7066260"/>
            <a:ext cx="2550666" cy="188910"/>
            <a:chOff x="2244855" y="6653220"/>
            <a:chExt cx="2550666" cy="18891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C3911899-78E9-82B9-A0AE-3BED37AC1751}"/>
                </a:ext>
              </a:extLst>
            </p:cNvPr>
            <p:cNvSpPr/>
            <p:nvPr/>
          </p:nvSpPr>
          <p:spPr>
            <a:xfrm>
              <a:off x="2825119" y="6653220"/>
              <a:ext cx="1366757" cy="18891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A3EA2E3-9DEB-F195-AB3E-17FA307510AA}"/>
                </a:ext>
              </a:extLst>
            </p:cNvPr>
            <p:cNvSpPr txBox="1"/>
            <p:nvPr/>
          </p:nvSpPr>
          <p:spPr>
            <a:xfrm>
              <a:off x="2244855" y="6687853"/>
              <a:ext cx="2550666" cy="1417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fr-FR" sz="900" dirty="0">
                  <a:latin typeface="Poppins" pitchFamily="2" charset="77"/>
                  <a:cs typeface="Poppins" pitchFamily="2" charset="77"/>
                </a:rPr>
                <a:t>Code RNCP : 38575 </a:t>
              </a:r>
            </a:p>
            <a:p>
              <a:pPr algn="ctr"/>
              <a:endParaRPr lang="fr-FR" sz="900" dirty="0"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06C2713-17D3-7AE8-EF5A-1A4C133CA40D}"/>
              </a:ext>
            </a:extLst>
          </p:cNvPr>
          <p:cNvSpPr txBox="1">
            <a:spLocks/>
          </p:cNvSpPr>
          <p:nvPr/>
        </p:nvSpPr>
        <p:spPr>
          <a:xfrm>
            <a:off x="4809435" y="7446529"/>
            <a:ext cx="2310587" cy="37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Poppins" panose="02000000000000000000" pitchFamily="2" charset="77"/>
              </a:defRPr>
            </a:lvl3pPr>
            <a:lvl4pPr marL="900103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4pPr>
            <a:lvl5pPr marL="1157275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5pPr>
            <a:lvl6pPr marL="1414447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9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91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4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</a:pPr>
            <a:r>
              <a:rPr lang="fr-FR" sz="2800" dirty="0">
                <a:latin typeface="Poppins Medium" pitchFamily="2" charset="77"/>
                <a:cs typeface="Poppins Medium" pitchFamily="2" charset="77"/>
              </a:rPr>
              <a:t>84%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1344C984-2285-C8A9-B420-43F7BE5D455E}"/>
              </a:ext>
            </a:extLst>
          </p:cNvPr>
          <p:cNvSpPr txBox="1">
            <a:spLocks/>
          </p:cNvSpPr>
          <p:nvPr/>
        </p:nvSpPr>
        <p:spPr>
          <a:xfrm>
            <a:off x="4771414" y="9884491"/>
            <a:ext cx="2348608" cy="410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Poppins" panose="02000000000000000000" pitchFamily="2" charset="77"/>
              </a:defRPr>
            </a:lvl3pPr>
            <a:lvl4pPr marL="900103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4pPr>
            <a:lvl5pPr marL="1157275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5pPr>
            <a:lvl6pPr marL="1414447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9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91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4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</a:pPr>
            <a:r>
              <a:rPr lang="fr-FR" sz="1000" b="1" dirty="0">
                <a:latin typeface="Poppins SemiBold" pitchFamily="2" charset="77"/>
                <a:cs typeface="Poppins SemiBold" pitchFamily="2" charset="77"/>
              </a:rPr>
              <a:t>Taux de satisfaction </a:t>
            </a:r>
            <a:br>
              <a:rPr lang="fr-FR" sz="1000" b="1" dirty="0">
                <a:latin typeface="Poppins SemiBold" pitchFamily="2" charset="77"/>
                <a:cs typeface="Poppins SemiBold" pitchFamily="2" charset="77"/>
              </a:rPr>
            </a:br>
            <a:r>
              <a:rPr lang="fr-FR" sz="1000" b="1" dirty="0">
                <a:latin typeface="Poppins SemiBold" pitchFamily="2" charset="77"/>
                <a:cs typeface="Poppins SemiBold" pitchFamily="2" charset="77"/>
              </a:rPr>
              <a:t>en 2022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488A1B5-A276-D5BB-FAF5-2E8649555B0A}"/>
              </a:ext>
            </a:extLst>
          </p:cNvPr>
          <p:cNvSpPr/>
          <p:nvPr/>
        </p:nvSpPr>
        <p:spPr>
          <a:xfrm>
            <a:off x="5484123" y="8929953"/>
            <a:ext cx="884136" cy="8875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17F0AD6D-0537-0650-F9CA-D53DB932A95F}"/>
              </a:ext>
            </a:extLst>
          </p:cNvPr>
          <p:cNvSpPr txBox="1">
            <a:spLocks/>
          </p:cNvSpPr>
          <p:nvPr/>
        </p:nvSpPr>
        <p:spPr>
          <a:xfrm>
            <a:off x="4791487" y="9189480"/>
            <a:ext cx="2310587" cy="37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indent="0" algn="l" defTabSz="51434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lang="fr-FR" sz="800" b="0" i="0" kern="1200">
                <a:solidFill>
                  <a:schemeClr val="tx1"/>
                </a:solidFill>
                <a:latin typeface="Poppins" panose="02000000000000000000" pitchFamily="2" charset="77"/>
                <a:ea typeface="+mn-ea"/>
                <a:cs typeface="+mn-cs"/>
              </a:defRPr>
            </a:lvl2pPr>
            <a:lvl3pPr marL="311150" indent="-130175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Poppins" panose="02000000000000000000" pitchFamily="2" charset="77"/>
              </a:defRPr>
            </a:lvl3pPr>
            <a:lvl4pPr marL="900103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4pPr>
            <a:lvl5pPr marL="1157275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orgia" panose="02040802050405020203" pitchFamily="18" charset="0"/>
                <a:ea typeface="+mn-ea"/>
                <a:cs typeface="+mn-cs"/>
              </a:defRPr>
            </a:lvl5pPr>
            <a:lvl6pPr marL="1414447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9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91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4" indent="-128586" algn="l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</a:pPr>
            <a:r>
              <a:rPr lang="fr-FR" sz="2800" dirty="0">
                <a:latin typeface="Poppins Medium" pitchFamily="2" charset="77"/>
                <a:cs typeface="Poppins Medium" pitchFamily="2" charset="77"/>
              </a:rPr>
              <a:t>95%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3136ECD-86B6-8413-7C64-4619D33E0F97}"/>
              </a:ext>
            </a:extLst>
          </p:cNvPr>
          <p:cNvGrpSpPr/>
          <p:nvPr/>
        </p:nvGrpSpPr>
        <p:grpSpPr>
          <a:xfrm>
            <a:off x="4877622" y="3838818"/>
            <a:ext cx="2366158" cy="2255626"/>
            <a:chOff x="4877622" y="3838818"/>
            <a:chExt cx="2366158" cy="2255626"/>
          </a:xfrm>
        </p:grpSpPr>
        <p:sp>
          <p:nvSpPr>
            <p:cNvPr id="7" name="Espace réservé du contenu 2">
              <a:extLst>
                <a:ext uri="{FF2B5EF4-FFF2-40B4-BE49-F238E27FC236}">
                  <a16:creationId xmlns:a16="http://schemas.microsoft.com/office/drawing/2014/main" id="{AC8C272F-38CD-B0BE-0257-531555B2AEE6}"/>
                </a:ext>
              </a:extLst>
            </p:cNvPr>
            <p:cNvSpPr txBox="1">
              <a:spLocks/>
            </p:cNvSpPr>
            <p:nvPr/>
          </p:nvSpPr>
          <p:spPr>
            <a:xfrm>
              <a:off x="4910808" y="3838818"/>
              <a:ext cx="2332972" cy="61363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514344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0" indent="0" algn="l" defTabSz="51434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/>
                <a:defRPr lang="fr-FR" sz="800" b="0" i="0" kern="1200">
                  <a:solidFill>
                    <a:schemeClr val="tx1"/>
                  </a:solidFill>
                  <a:latin typeface="Poppins" panose="02000000000000000000" pitchFamily="2" charset="77"/>
                  <a:ea typeface="+mn-ea"/>
                  <a:cs typeface="+mn-cs"/>
                </a:defRPr>
              </a:lvl2pPr>
              <a:lvl3pPr marL="311150" indent="-130175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tabLst/>
                <a:defRPr sz="8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Poppins" panose="02000000000000000000" pitchFamily="2" charset="77"/>
                </a:defRPr>
              </a:lvl3pPr>
              <a:lvl4pPr marL="900103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+mn-cs"/>
                </a:defRPr>
              </a:lvl4pPr>
              <a:lvl5pPr marL="1157275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+mn-cs"/>
                </a:defRPr>
              </a:lvl5pPr>
              <a:lvl6pPr marL="1414447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19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791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64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00000"/>
                </a:lnSpc>
              </a:pPr>
              <a:r>
                <a:rPr lang="fr-FR" sz="1100" b="1" dirty="0">
                  <a:solidFill>
                    <a:srgbClr val="244C8E"/>
                  </a:solidFill>
                </a:rPr>
                <a:t>BGE Sud-Ouest</a:t>
              </a:r>
            </a:p>
            <a:p>
              <a:pPr lvl="1">
                <a:lnSpc>
                  <a:spcPct val="100000"/>
                </a:lnSpc>
              </a:pPr>
              <a:r>
                <a:rPr lang="fr-FR" sz="1100" dirty="0">
                  <a:solidFill>
                    <a:srgbClr val="244C8E"/>
                  </a:solidFill>
                </a:rPr>
                <a:t>05 61 61 45 10</a:t>
              </a:r>
            </a:p>
            <a:p>
              <a:pPr lvl="1">
                <a:lnSpc>
                  <a:spcPct val="100000"/>
                </a:lnSpc>
              </a:pPr>
              <a:r>
                <a:rPr lang="fr-FR" sz="1100" dirty="0" err="1">
                  <a:solidFill>
                    <a:srgbClr val="244C8E"/>
                  </a:solidFill>
                </a:rPr>
                <a:t>formationbgeso@creer.fr</a:t>
              </a:r>
              <a:endParaRPr lang="fr-FR" sz="1100" dirty="0">
                <a:solidFill>
                  <a:srgbClr val="244C8E"/>
                </a:solidFill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049C21A-F6C8-DD5E-BBAE-05F38E8C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7622" y="5010064"/>
              <a:ext cx="299574" cy="287897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0CA62EF-D6B8-3827-B2E0-D5266B291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83011" y="4639003"/>
              <a:ext cx="299574" cy="287897"/>
            </a:xfrm>
            <a:prstGeom prst="rect">
              <a:avLst/>
            </a:prstGeom>
          </p:spPr>
        </p:pic>
        <p:sp>
          <p:nvSpPr>
            <p:cNvPr id="17" name="Espace réservé du contenu 2">
              <a:extLst>
                <a:ext uri="{FF2B5EF4-FFF2-40B4-BE49-F238E27FC236}">
                  <a16:creationId xmlns:a16="http://schemas.microsoft.com/office/drawing/2014/main" id="{A6298C24-5F95-4F81-556A-D8E12910B4FC}"/>
                </a:ext>
              </a:extLst>
            </p:cNvPr>
            <p:cNvSpPr txBox="1">
              <a:spLocks/>
            </p:cNvSpPr>
            <p:nvPr/>
          </p:nvSpPr>
          <p:spPr>
            <a:xfrm>
              <a:off x="5228107" y="5010064"/>
              <a:ext cx="1903487" cy="256732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514344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0" indent="0" algn="l" defTabSz="51434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/>
                <a:defRPr lang="fr-FR" sz="800" b="0" i="0" kern="1200">
                  <a:solidFill>
                    <a:schemeClr val="tx1"/>
                  </a:solidFill>
                  <a:latin typeface="Poppins" panose="02000000000000000000" pitchFamily="2" charset="77"/>
                  <a:ea typeface="+mn-ea"/>
                  <a:cs typeface="+mn-cs"/>
                </a:defRPr>
              </a:lvl2pPr>
              <a:lvl3pPr marL="311150" indent="-130175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tabLst/>
                <a:defRPr sz="8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Poppins" panose="02000000000000000000" pitchFamily="2" charset="77"/>
                </a:defRPr>
              </a:lvl3pPr>
              <a:lvl4pPr marL="900103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+mn-cs"/>
                </a:defRPr>
              </a:lvl4pPr>
              <a:lvl5pPr marL="1157275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+mn-cs"/>
                </a:defRPr>
              </a:lvl5pPr>
              <a:lvl6pPr marL="1414447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19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791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64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50000"/>
                </a:lnSpc>
              </a:pPr>
              <a:r>
                <a:rPr lang="fr-FR" sz="1000" dirty="0">
                  <a:solidFill>
                    <a:srgbClr val="244C8E"/>
                  </a:solidFill>
                </a:rPr>
                <a:t>Formation BGESO</a:t>
              </a:r>
            </a:p>
          </p:txBody>
        </p:sp>
        <p:sp>
          <p:nvSpPr>
            <p:cNvPr id="22" name="Espace réservé du contenu 2">
              <a:extLst>
                <a:ext uri="{FF2B5EF4-FFF2-40B4-BE49-F238E27FC236}">
                  <a16:creationId xmlns:a16="http://schemas.microsoft.com/office/drawing/2014/main" id="{440B1C41-54FB-3D38-DA10-583EB3A08E64}"/>
                </a:ext>
              </a:extLst>
            </p:cNvPr>
            <p:cNvSpPr txBox="1">
              <a:spLocks/>
            </p:cNvSpPr>
            <p:nvPr/>
          </p:nvSpPr>
          <p:spPr>
            <a:xfrm>
              <a:off x="5228107" y="4691905"/>
              <a:ext cx="1903487" cy="24484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514344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0" indent="0" algn="l" defTabSz="51434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/>
                <a:defRPr lang="fr-FR" sz="800" b="0" i="0" kern="1200">
                  <a:solidFill>
                    <a:schemeClr val="tx1"/>
                  </a:solidFill>
                  <a:latin typeface="Poppins" panose="02000000000000000000" pitchFamily="2" charset="77"/>
                  <a:ea typeface="+mn-ea"/>
                  <a:cs typeface="+mn-cs"/>
                </a:defRPr>
              </a:lvl2pPr>
              <a:lvl3pPr marL="311150" indent="-130175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tabLst/>
                <a:defRPr sz="8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Poppins" panose="02000000000000000000" pitchFamily="2" charset="77"/>
                </a:defRPr>
              </a:lvl3pPr>
              <a:lvl4pPr marL="900103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+mn-cs"/>
                </a:defRPr>
              </a:lvl4pPr>
              <a:lvl5pPr marL="1157275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+mn-cs"/>
                </a:defRPr>
              </a:lvl5pPr>
              <a:lvl6pPr marL="1414447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19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791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64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50000"/>
                </a:lnSpc>
              </a:pPr>
              <a:r>
                <a:rPr lang="fr-FR" sz="1000" dirty="0">
                  <a:solidFill>
                    <a:srgbClr val="244C8E"/>
                  </a:solidFill>
                </a:rPr>
                <a:t>BGE Sud-Ouest Formation</a:t>
              </a: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46B7097-9A49-4753-C685-D4E340F80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28545" y="5798977"/>
              <a:ext cx="1995291" cy="295467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B224FCC-3F3C-1406-2515-F4F3C1B2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97972" y="5381125"/>
              <a:ext cx="299575" cy="299575"/>
            </a:xfrm>
            <a:prstGeom prst="rect">
              <a:avLst/>
            </a:prstGeom>
          </p:spPr>
        </p:pic>
        <p:sp>
          <p:nvSpPr>
            <p:cNvPr id="29" name="Espace réservé du contenu 2">
              <a:extLst>
                <a:ext uri="{FF2B5EF4-FFF2-40B4-BE49-F238E27FC236}">
                  <a16:creationId xmlns:a16="http://schemas.microsoft.com/office/drawing/2014/main" id="{4E779D0B-EBB6-7518-9160-38288881B510}"/>
                </a:ext>
              </a:extLst>
            </p:cNvPr>
            <p:cNvSpPr txBox="1">
              <a:spLocks/>
            </p:cNvSpPr>
            <p:nvPr/>
          </p:nvSpPr>
          <p:spPr>
            <a:xfrm>
              <a:off x="5229139" y="5366430"/>
              <a:ext cx="1903487" cy="256732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514344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0" indent="0" algn="l" defTabSz="51434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/>
                <a:defRPr lang="fr-FR" sz="800" b="0" i="0" kern="1200">
                  <a:solidFill>
                    <a:schemeClr val="tx1"/>
                  </a:solidFill>
                  <a:latin typeface="Poppins" panose="02000000000000000000" pitchFamily="2" charset="77"/>
                  <a:ea typeface="+mn-ea"/>
                  <a:cs typeface="+mn-cs"/>
                </a:defRPr>
              </a:lvl2pPr>
              <a:lvl3pPr marL="311150" indent="-130175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tabLst/>
                <a:defRPr sz="8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Poppins" panose="02000000000000000000" pitchFamily="2" charset="77"/>
                </a:defRPr>
              </a:lvl3pPr>
              <a:lvl4pPr marL="900103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+mn-cs"/>
                </a:defRPr>
              </a:lvl4pPr>
              <a:lvl5pPr marL="1157275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Georgia" panose="02040802050405020203" pitchFamily="18" charset="0"/>
                  <a:ea typeface="+mn-ea"/>
                  <a:cs typeface="+mn-cs"/>
                </a:defRPr>
              </a:lvl5pPr>
              <a:lvl6pPr marL="1414447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19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791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64" indent="-128586" algn="l" defTabSz="51434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50000"/>
                </a:lnSpc>
              </a:pPr>
              <a:r>
                <a:rPr lang="fr-FR" sz="1000" dirty="0">
                  <a:solidFill>
                    <a:srgbClr val="244C8E"/>
                  </a:solidFill>
                </a:rPr>
                <a:t>@</a:t>
              </a:r>
              <a:r>
                <a:rPr lang="fr-FR" sz="1000" dirty="0" err="1">
                  <a:solidFill>
                    <a:srgbClr val="244C8E"/>
                  </a:solidFill>
                </a:rPr>
                <a:t>bge_so</a:t>
              </a:r>
              <a:endParaRPr lang="fr-FR" sz="1000" dirty="0">
                <a:solidFill>
                  <a:srgbClr val="244C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845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9">
      <a:dk1>
        <a:srgbClr val="000000"/>
      </a:dk1>
      <a:lt1>
        <a:srgbClr val="FFFFFF"/>
      </a:lt1>
      <a:dk2>
        <a:srgbClr val="06A0E1"/>
      </a:dk2>
      <a:lt2>
        <a:srgbClr val="EDEDEE"/>
      </a:lt2>
      <a:accent1>
        <a:srgbClr val="2F469D"/>
      </a:accent1>
      <a:accent2>
        <a:srgbClr val="F28C00"/>
      </a:accent2>
      <a:accent3>
        <a:srgbClr val="E63328"/>
      </a:accent3>
      <a:accent4>
        <a:srgbClr val="80BA27"/>
      </a:accent4>
      <a:accent5>
        <a:srgbClr val="A8AAAB"/>
      </a:accent5>
      <a:accent6>
        <a:srgbClr val="FFD3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b="1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0-modèle final fiche produit formation - CB180123" id="{5972E147-F40E-0343-AFD9-35854A1AAB30}" vid="{6FB1F00C-EF89-F74A-8843-8E53393F67A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442</TotalTime>
  <Words>816</Words>
  <Application>Microsoft Macintosh PowerPoint</Application>
  <PresentationFormat>Personnalisé</PresentationFormat>
  <Paragraphs>120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Georgia</vt:lpstr>
      <vt:lpstr>Poppins</vt:lpstr>
      <vt:lpstr>Poppins Light</vt:lpstr>
      <vt:lpstr>Poppins Medium</vt:lpstr>
      <vt:lpstr>Poppins SemiBold</vt:lpstr>
      <vt:lpstr>Thème Office</vt:lpstr>
      <vt:lpstr>DÉVELOPPEMENT COMMERCIAL  ET ORGANISATION DE LA TPE - PME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FORMATION</dc:title>
  <dc:creator>Camille B</dc:creator>
  <cp:lastModifiedBy>Camille B</cp:lastModifiedBy>
  <cp:revision>73</cp:revision>
  <cp:lastPrinted>2023-01-17T14:53:05Z</cp:lastPrinted>
  <dcterms:created xsi:type="dcterms:W3CDTF">2023-01-24T16:11:40Z</dcterms:created>
  <dcterms:modified xsi:type="dcterms:W3CDTF">2024-06-12T09:18:19Z</dcterms:modified>
</cp:coreProperties>
</file>